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81" r:id="rId3"/>
    <p:sldId id="282" r:id="rId4"/>
    <p:sldId id="283" r:id="rId5"/>
    <p:sldId id="278" r:id="rId6"/>
    <p:sldId id="279" r:id="rId7"/>
    <p:sldId id="284" r:id="rId8"/>
    <p:sldId id="285" r:id="rId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edad Vela" initials="SV" lastIdx="8" clrIdx="0">
    <p:extLst>
      <p:ext uri="{19B8F6BF-5375-455C-9EA6-DF929625EA0E}">
        <p15:presenceInfo xmlns:p15="http://schemas.microsoft.com/office/powerpoint/2012/main" userId="S-1-5-21-1895141402-3011699321-2022783076-140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Agosto\Consolidados\Consolidado%20Fichas%20Cuantitativas%20NNA%20-%20Agosto%202019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Agosto\Consolidados\NNA%20y%20FAMILIAS%20CAF%20AGOST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Agosto\Consolidados\NNA%20y%20FAMILIAS%20CAF%20AGOST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Agosto\Consolidados\Consolidado%20Fichas%20Cuantitativas%20NNA%20-%20Agosto%20201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Agosto\Consolidados\NNA%20y%20FAMILIAS%20CAF%20AGOST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Agosto\Consolidados\NNA%20y%20FAMILIAS%20CAF%20AGOST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Agosto\Consolidados\NNA%20y%20FAMILIAS%20CAF%20AGOST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Agosto\Consolidados\NNA%20y%20FAMILIAS%20CAF%20AGOSTO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oleObject" Target="file:///C:\Users\maria.cevallos\Desktop\Datos%20recibidos\2019\Matrices%20mensuales\Agosto\Consolidados\NNA%20y%20FAMILIAS%20CAF%20AGOST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Agosto\Consolidados\NNA%20y%20FAMILIAS%20CAF%20AGOS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sz="1600" b="1" i="0" baseline="0" dirty="0"/>
              <a:t>NNA Adoptados  por zona a Agosto 2019</a:t>
            </a:r>
            <a:endParaRPr lang="es-EC" sz="1600" dirty="0"/>
          </a:p>
        </c:rich>
      </c:tx>
      <c:layout>
        <c:manualLayout>
          <c:xMode val="edge"/>
          <c:yMode val="edge"/>
          <c:x val="9.7644336754000374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759196263705135E-2"/>
          <c:y val="0.20481863975646425"/>
          <c:w val="0.63317862937614622"/>
          <c:h val="0.62732206504528853"/>
        </c:manualLayout>
      </c:layout>
      <c:lineChart>
        <c:grouping val="standard"/>
        <c:varyColors val="0"/>
        <c:ser>
          <c:idx val="0"/>
          <c:order val="0"/>
          <c:tx>
            <c:strRef>
              <c:f>Hoja3!$B$3</c:f>
              <c:strCache>
                <c:ptCount val="1"/>
                <c:pt idx="0">
                  <c:v>ADOPCIONES NACIONALES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Hoja3!$A$4:$A$12</c:f>
              <c:strCache>
                <c:ptCount val="9"/>
                <c:pt idx="0">
                  <c:v>Z1  </c:v>
                </c:pt>
                <c:pt idx="1">
                  <c:v>Z2  </c:v>
                </c:pt>
                <c:pt idx="2">
                  <c:v>Z3  </c:v>
                </c:pt>
                <c:pt idx="3">
                  <c:v>Z4  </c:v>
                </c:pt>
                <c:pt idx="4">
                  <c:v>Z5  </c:v>
                </c:pt>
                <c:pt idx="5">
                  <c:v>Z6  </c:v>
                </c:pt>
                <c:pt idx="6">
                  <c:v>Z7  </c:v>
                </c:pt>
                <c:pt idx="7">
                  <c:v>Z8  </c:v>
                </c:pt>
                <c:pt idx="8">
                  <c:v>Z9  </c:v>
                </c:pt>
              </c:strCache>
            </c:strRef>
          </c:cat>
          <c:val>
            <c:numRef>
              <c:f>Hoja3!$B$4:$B$12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10</c:v>
                </c:pt>
                <c:pt idx="3">
                  <c:v>2</c:v>
                </c:pt>
                <c:pt idx="4">
                  <c:v>0</c:v>
                </c:pt>
                <c:pt idx="5">
                  <c:v>10</c:v>
                </c:pt>
                <c:pt idx="6">
                  <c:v>9</c:v>
                </c:pt>
                <c:pt idx="7">
                  <c:v>5</c:v>
                </c:pt>
                <c:pt idx="8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52-476A-8D83-7935FD692584}"/>
            </c:ext>
          </c:extLst>
        </c:ser>
        <c:ser>
          <c:idx val="1"/>
          <c:order val="1"/>
          <c:tx>
            <c:strRef>
              <c:f>Hoja3!$C$3</c:f>
              <c:strCache>
                <c:ptCount val="1"/>
                <c:pt idx="0">
                  <c:v>ADOPCIONES INTERNACIONALES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Hoja3!$A$4:$A$12</c:f>
              <c:strCache>
                <c:ptCount val="9"/>
                <c:pt idx="0">
                  <c:v>Z1  </c:v>
                </c:pt>
                <c:pt idx="1">
                  <c:v>Z2  </c:v>
                </c:pt>
                <c:pt idx="2">
                  <c:v>Z3  </c:v>
                </c:pt>
                <c:pt idx="3">
                  <c:v>Z4  </c:v>
                </c:pt>
                <c:pt idx="4">
                  <c:v>Z5  </c:v>
                </c:pt>
                <c:pt idx="5">
                  <c:v>Z6  </c:v>
                </c:pt>
                <c:pt idx="6">
                  <c:v>Z7  </c:v>
                </c:pt>
                <c:pt idx="7">
                  <c:v>Z8  </c:v>
                </c:pt>
                <c:pt idx="8">
                  <c:v>Z9  </c:v>
                </c:pt>
              </c:strCache>
            </c:strRef>
          </c:cat>
          <c:val>
            <c:numRef>
              <c:f>Hoja3!$C$4:$C$12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52-476A-8D83-7935FD6925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4150912"/>
        <c:axId val="90898816"/>
      </c:lineChart>
      <c:catAx>
        <c:axId val="84150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0898816"/>
        <c:crosses val="autoZero"/>
        <c:auto val="1"/>
        <c:lblAlgn val="ctr"/>
        <c:lblOffset val="100"/>
        <c:noMultiLvlLbl val="0"/>
      </c:catAx>
      <c:valAx>
        <c:axId val="90898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150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931885409036454"/>
          <c:y val="0.29379476426240619"/>
          <c:w val="0.29537438371567787"/>
          <c:h val="0.3117906030502263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300"/>
            </a:pPr>
            <a:r>
              <a:rPr lang="es-EC" sz="1300" dirty="0"/>
              <a:t>Expectativa</a:t>
            </a:r>
            <a:r>
              <a:rPr lang="es-EC" sz="1300" baseline="0" dirty="0"/>
              <a:t> respecto a  SALUD</a:t>
            </a:r>
            <a:endParaRPr lang="es-EC" sz="13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765979646728108E-2"/>
          <c:y val="0.17027179610580392"/>
          <c:w val="0.93942968955439632"/>
          <c:h val="0.60930613913900944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00-AAB5-4E29-B651-61303BAF616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AB5-4E29-B651-61303BAF616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AAB5-4E29-B651-61303BAF6162}"/>
              </c:ext>
            </c:extLst>
          </c:dPt>
          <c:dLbls>
            <c:dLbl>
              <c:idx val="0"/>
              <c:layout>
                <c:manualLayout>
                  <c:x val="1.6534621153205205E-2"/>
                  <c:y val="-3.27989575170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B5-4E29-B651-61303BAF6162}"/>
                </c:ext>
              </c:extLst>
            </c:dLbl>
            <c:dLbl>
              <c:idx val="1"/>
              <c:layout>
                <c:manualLayout>
                  <c:x val="1.9290391345406274E-2"/>
                  <c:y val="-2.3427826797891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B5-4E29-B651-61303BAF6162}"/>
                </c:ext>
              </c:extLst>
            </c:dLbl>
            <c:dLbl>
              <c:idx val="2"/>
              <c:layout>
                <c:manualLayout>
                  <c:x val="9.369618653483093E-2"/>
                  <c:y val="6.5597915034097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B5-4E29-B651-61303BAF6162}"/>
                </c:ext>
              </c:extLst>
            </c:dLbl>
            <c:dLbl>
              <c:idx val="3"/>
              <c:layout>
                <c:manualLayout>
                  <c:x val="8.8184646150428744E-2"/>
                  <c:y val="4.6855653595783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B5-4E29-B651-61303BAF61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AGOSTO'!$K$92:$M$92</c:f>
              <c:strCache>
                <c:ptCount val="3"/>
                <c:pt idx="0">
                  <c:v>SANO</c:v>
                </c:pt>
                <c:pt idx="1">
                  <c:v>SALUD ESTABLE O CORREGIBLE </c:v>
                </c:pt>
                <c:pt idx="2">
                  <c:v>DISCAPACIDAD </c:v>
                </c:pt>
              </c:strCache>
            </c:strRef>
          </c:cat>
          <c:val>
            <c:numRef>
              <c:f>'Familias AGOSTO'!$K$93:$M$93</c:f>
              <c:numCache>
                <c:formatCode>General</c:formatCode>
                <c:ptCount val="3"/>
                <c:pt idx="0">
                  <c:v>30</c:v>
                </c:pt>
                <c:pt idx="1">
                  <c:v>49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B5-4E29-B651-61303BAF61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1908736"/>
        <c:axId val="91914624"/>
        <c:axId val="92066688"/>
      </c:bar3DChart>
      <c:catAx>
        <c:axId val="91908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91914624"/>
        <c:crosses val="autoZero"/>
        <c:auto val="1"/>
        <c:lblAlgn val="ctr"/>
        <c:lblOffset val="100"/>
        <c:noMultiLvlLbl val="0"/>
      </c:catAx>
      <c:valAx>
        <c:axId val="91914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908736"/>
        <c:crosses val="autoZero"/>
        <c:crossBetween val="between"/>
      </c:valAx>
      <c:serAx>
        <c:axId val="92066688"/>
        <c:scaling>
          <c:orientation val="minMax"/>
        </c:scaling>
        <c:delete val="1"/>
        <c:axPos val="b"/>
        <c:majorTickMark val="out"/>
        <c:minorTickMark val="none"/>
        <c:tickLblPos val="nextTo"/>
        <c:crossAx val="91914624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300"/>
            </a:pPr>
            <a:r>
              <a:rPr lang="es-ES" sz="1300" dirty="0"/>
              <a:t>Expectativa respecto a género</a:t>
            </a:r>
          </a:p>
        </c:rich>
      </c:tx>
      <c:layout>
        <c:manualLayout>
          <c:xMode val="edge"/>
          <c:yMode val="edge"/>
          <c:x val="0.18058429286652924"/>
          <c:y val="1.2936577664030967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2E21-4C33-98D9-F3DD3103663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2E21-4C33-98D9-F3DD3103663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2E21-4C33-98D9-F3DD310366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AGOSTO'!$G$80:$I$80</c:f>
              <c:strCache>
                <c:ptCount val="3"/>
                <c:pt idx="0">
                  <c:v>NIÑO O NIÑA</c:v>
                </c:pt>
                <c:pt idx="1">
                  <c:v>NIÑA</c:v>
                </c:pt>
                <c:pt idx="2">
                  <c:v>NIÑO</c:v>
                </c:pt>
              </c:strCache>
            </c:strRef>
          </c:cat>
          <c:val>
            <c:numRef>
              <c:f>'Familias AGOSTO'!$G$81:$I$81</c:f>
              <c:numCache>
                <c:formatCode>General</c:formatCode>
                <c:ptCount val="3"/>
                <c:pt idx="0">
                  <c:v>66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21-4C33-98D9-F3DD310366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1941504"/>
        <c:axId val="92152192"/>
        <c:axId val="92068032"/>
      </c:bar3DChart>
      <c:catAx>
        <c:axId val="91941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92152192"/>
        <c:crosses val="autoZero"/>
        <c:auto val="1"/>
        <c:lblAlgn val="ctr"/>
        <c:lblOffset val="100"/>
        <c:noMultiLvlLbl val="0"/>
      </c:catAx>
      <c:valAx>
        <c:axId val="92152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941504"/>
        <c:crosses val="autoZero"/>
        <c:crossBetween val="between"/>
      </c:valAx>
      <c:serAx>
        <c:axId val="92068032"/>
        <c:scaling>
          <c:orientation val="minMax"/>
        </c:scaling>
        <c:delete val="1"/>
        <c:axPos val="b"/>
        <c:majorTickMark val="out"/>
        <c:minorTickMark val="none"/>
        <c:tickLblPos val="nextTo"/>
        <c:crossAx val="9215219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sz="1600" dirty="0"/>
              <a:t>NNA Adoptados mensualmente 2019</a:t>
            </a:r>
            <a:r>
              <a:rPr lang="es-EC" sz="1600" baseline="0" dirty="0"/>
              <a:t> </a:t>
            </a:r>
            <a:endParaRPr lang="es-EC" sz="1600" dirty="0"/>
          </a:p>
        </c:rich>
      </c:tx>
      <c:layout>
        <c:manualLayout>
          <c:xMode val="edge"/>
          <c:yMode val="edge"/>
          <c:x val="0.144898486303034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213229789151539E-2"/>
          <c:y val="0.1045357874829488"/>
          <c:w val="0.57352032757482463"/>
          <c:h val="0.57935697315540557"/>
        </c:manualLayout>
      </c:layout>
      <c:lineChart>
        <c:grouping val="standard"/>
        <c:varyColors val="0"/>
        <c:ser>
          <c:idx val="0"/>
          <c:order val="0"/>
          <c:tx>
            <c:strRef>
              <c:f>Hoja3!$B$30</c:f>
              <c:strCache>
                <c:ptCount val="1"/>
                <c:pt idx="0">
                  <c:v>ADOPCIONES NACIONALES  </c:v>
                </c:pt>
              </c:strCache>
            </c:strRef>
          </c:tx>
          <c:dLbls>
            <c:dLbl>
              <c:idx val="2"/>
              <c:layout>
                <c:manualLayout>
                  <c:x val="2.5396647642511191E-3"/>
                  <c:y val="-3.6781351758119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CF-499B-98BC-B2DF8F3DE6C1}"/>
                </c:ext>
              </c:extLst>
            </c:dLbl>
            <c:dLbl>
              <c:idx val="4"/>
              <c:layout>
                <c:manualLayout>
                  <c:x val="2.5396647642511191E-3"/>
                  <c:y val="-3.6781351758119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CF-499B-98BC-B2DF8F3DE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Hoja3!$A$31:$A$38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</c:strCache>
            </c:strRef>
          </c:cat>
          <c:val>
            <c:numRef>
              <c:f>Hoja3!$B$31:$B$38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9</c:v>
                </c:pt>
                <c:pt idx="3">
                  <c:v>8</c:v>
                </c:pt>
                <c:pt idx="4">
                  <c:v>5</c:v>
                </c:pt>
                <c:pt idx="5">
                  <c:v>4</c:v>
                </c:pt>
                <c:pt idx="6">
                  <c:v>12</c:v>
                </c:pt>
                <c:pt idx="7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CF-499B-98BC-B2DF8F3DE6C1}"/>
            </c:ext>
          </c:extLst>
        </c:ser>
        <c:ser>
          <c:idx val="1"/>
          <c:order val="1"/>
          <c:tx>
            <c:strRef>
              <c:f>Hoja3!$C$30</c:f>
              <c:strCache>
                <c:ptCount val="1"/>
                <c:pt idx="0">
                  <c:v>ADOPCIONES INTERNACIONALES  </c:v>
                </c:pt>
              </c:strCache>
            </c:strRef>
          </c:tx>
          <c:dLbls>
            <c:dLbl>
              <c:idx val="2"/>
              <c:layout>
                <c:manualLayout>
                  <c:x val="2.5396647642511191E-3"/>
                  <c:y val="6.1302252930199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CF-499B-98BC-B2DF8F3DE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Hoja3!$A$31:$A$38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</c:strCache>
            </c:strRef>
          </c:cat>
          <c:val>
            <c:numRef>
              <c:f>Hoja3!$C$31:$C$38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CF-499B-98BC-B2DF8F3DE6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932736"/>
        <c:axId val="90934272"/>
      </c:lineChart>
      <c:catAx>
        <c:axId val="90932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0934272"/>
        <c:crosses val="autoZero"/>
        <c:auto val="1"/>
        <c:lblAlgn val="ctr"/>
        <c:lblOffset val="100"/>
        <c:noMultiLvlLbl val="0"/>
      </c:catAx>
      <c:valAx>
        <c:axId val="90934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932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20518891506313"/>
          <c:y val="0.34735208055984884"/>
          <c:w val="0.28271548155643456"/>
          <c:h val="0.3698466285208973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lang="es-ES"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Porcentaje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niñas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adolescentes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declaratorias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de adoptabilidad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1056164672716251E-2"/>
          <c:y val="1.529636404222278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NNA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Hoja1!$B$2:$B$10</c:f>
              <c:numCache>
                <c:formatCode>General</c:formatCode>
                <c:ptCount val="9"/>
                <c:pt idx="0">
                  <c:v>46</c:v>
                </c:pt>
                <c:pt idx="1">
                  <c:v>4</c:v>
                </c:pt>
                <c:pt idx="2">
                  <c:v>26</c:v>
                </c:pt>
                <c:pt idx="3">
                  <c:v>4</c:v>
                </c:pt>
                <c:pt idx="4">
                  <c:v>7</c:v>
                </c:pt>
                <c:pt idx="5">
                  <c:v>15</c:v>
                </c:pt>
                <c:pt idx="6">
                  <c:v>18</c:v>
                </c:pt>
                <c:pt idx="7">
                  <c:v>18</c:v>
                </c:pt>
                <c:pt idx="8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A2-4B31-89A1-075F2C7F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31559694736197"/>
          <c:y val="0.23004923454626056"/>
          <c:w val="0.14804265572051969"/>
          <c:h val="0.69692214477159886"/>
        </c:manualLayout>
      </c:layout>
      <c:overlay val="0"/>
      <c:txPr>
        <a:bodyPr/>
        <a:lstStyle/>
        <a:p>
          <a:pPr rtl="0">
            <a:defRPr lang="es-ES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Carcaterización solicitantes en espera en el CAF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'Familias AGOSTO'!$D$80</c:f>
              <c:strCache>
                <c:ptCount val="1"/>
                <c:pt idx="0">
                  <c:v>Personas solas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'Familias AGOSTO'!$D$81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C4-4EC2-9BD9-218162BAC388}"/>
            </c:ext>
          </c:extLst>
        </c:ser>
        <c:ser>
          <c:idx val="1"/>
          <c:order val="1"/>
          <c:tx>
            <c:strRef>
              <c:f>'Familias AGOSTO'!$E$80</c:f>
              <c:strCache>
                <c:ptCount val="1"/>
                <c:pt idx="0">
                  <c:v>Parejas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'Familias AGOSTO'!$E$81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C4-4EC2-9BD9-218162BAC3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1128960"/>
        <c:axId val="91130496"/>
      </c:barChart>
      <c:catAx>
        <c:axId val="91128960"/>
        <c:scaling>
          <c:orientation val="minMax"/>
        </c:scaling>
        <c:delete val="1"/>
        <c:axPos val="b"/>
        <c:majorTickMark val="none"/>
        <c:minorTickMark val="none"/>
        <c:tickLblPos val="nextTo"/>
        <c:crossAx val="91130496"/>
        <c:crosses val="autoZero"/>
        <c:auto val="1"/>
        <c:lblAlgn val="ctr"/>
        <c:lblOffset val="100"/>
        <c:noMultiLvlLbl val="0"/>
      </c:catAx>
      <c:valAx>
        <c:axId val="91130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12896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sz="1600" b="1" i="0" baseline="0">
                <a:solidFill>
                  <a:schemeClr val="tx1"/>
                </a:solidFill>
                <a:effectLst/>
              </a:rPr>
              <a:t>Caracterización de solicitantes en espera CAF por edad</a:t>
            </a:r>
            <a:endParaRPr lang="es-EC" sz="160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CAFF-4974-BFF7-029CCAF844D8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AFF-4974-BFF7-029CCAF844D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AFF-4974-BFF7-029CCAF844D8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AFF-4974-BFF7-029CCAF844D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CAFF-4974-BFF7-029CCAF844D8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AFF-4974-BFF7-029CCAF844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'Familias AGOSTO'!$J$80:$O$80</c:f>
              <c:strCache>
                <c:ptCount val="6"/>
                <c:pt idx="0">
                  <c:v>25 a 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 en adelante</c:v>
                </c:pt>
              </c:strCache>
            </c:strRef>
          </c:cat>
          <c:val>
            <c:numRef>
              <c:f>'Familias AGOSTO'!$J$81:$O$81</c:f>
              <c:numCache>
                <c:formatCode>General</c:formatCode>
                <c:ptCount val="6"/>
                <c:pt idx="0">
                  <c:v>2</c:v>
                </c:pt>
                <c:pt idx="1">
                  <c:v>13</c:v>
                </c:pt>
                <c:pt idx="2">
                  <c:v>13</c:v>
                </c:pt>
                <c:pt idx="3">
                  <c:v>29</c:v>
                </c:pt>
                <c:pt idx="4">
                  <c:v>7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FF-4974-BFF7-029CCAF844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91638016"/>
        <c:axId val="91648000"/>
        <c:axId val="0"/>
      </c:bar3DChart>
      <c:catAx>
        <c:axId val="9163801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0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1648000"/>
        <c:crosses val="autoZero"/>
        <c:auto val="1"/>
        <c:lblAlgn val="ctr"/>
        <c:lblOffset val="100"/>
        <c:noMultiLvlLbl val="0"/>
      </c:catAx>
      <c:valAx>
        <c:axId val="91648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63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b="1"/>
            </a:pPr>
            <a:r>
              <a:rPr lang="es-EC" sz="1600" b="1" i="0" baseline="0"/>
              <a:t>Edad de Solicitantes en espera de asignación </a:t>
            </a:r>
            <a:endParaRPr lang="es-EC" sz="1600" b="1"/>
          </a:p>
        </c:rich>
      </c:tx>
      <c:layout>
        <c:manualLayout>
          <c:xMode val="edge"/>
          <c:yMode val="edge"/>
          <c:x val="0.16321423539287674"/>
          <c:y val="2.2019801870330792E-2"/>
        </c:manualLayout>
      </c:layout>
      <c:overlay val="0"/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DE84-446D-8B53-FED7B6022CD2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E84-446D-8B53-FED7B6022CD2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E84-446D-8B53-FED7B6022CD2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E84-446D-8B53-FED7B6022CD2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DE84-446D-8B53-FED7B6022CD2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E84-446D-8B53-FED7B6022CD2}"/>
              </c:ext>
            </c:extLst>
          </c:dPt>
          <c:dLbls>
            <c:dLbl>
              <c:idx val="0"/>
              <c:layout>
                <c:manualLayout>
                  <c:x val="-2.7670485059322791E-2"/>
                  <c:y val="9.1603989400849406E-2"/>
                </c:manualLayout>
              </c:layout>
              <c:spPr/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84-446D-8B53-FED7B6022CD2}"/>
                </c:ext>
              </c:extLst>
            </c:dLbl>
            <c:dLbl>
              <c:idx val="1"/>
              <c:layout>
                <c:manualLayout>
                  <c:x val="-0.13432629588915021"/>
                  <c:y val="4.61928144041474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84-446D-8B53-FED7B6022CD2}"/>
                </c:ext>
              </c:extLst>
            </c:dLbl>
            <c:dLbl>
              <c:idx val="2"/>
              <c:layout>
                <c:manualLayout>
                  <c:x val="-0.14348367630215567"/>
                  <c:y val="-0.140164743104901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84-446D-8B53-FED7B6022CD2}"/>
                </c:ext>
              </c:extLst>
            </c:dLbl>
            <c:dLbl>
              <c:idx val="3"/>
              <c:layout>
                <c:manualLayout>
                  <c:x val="0.20735940640273456"/>
                  <c:y val="-0.1303145745427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84-446D-8B53-FED7B6022CD2}"/>
                </c:ext>
              </c:extLst>
            </c:dLbl>
            <c:dLbl>
              <c:idx val="4"/>
              <c:layout>
                <c:manualLayout>
                  <c:x val="0.11569632124652365"/>
                  <c:y val="4.9354348887970322E-2"/>
                </c:manualLayout>
              </c:layout>
              <c:spPr/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84-446D-8B53-FED7B6022CD2}"/>
                </c:ext>
              </c:extLst>
            </c:dLbl>
            <c:dLbl>
              <c:idx val="5"/>
              <c:layout>
                <c:manualLayout>
                  <c:x val="7.551700878783385E-2"/>
                  <c:y val="8.43881970381974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84-446D-8B53-FED7B6022C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200" b="1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'Familias AGOSTO'!$J$80:$O$80</c:f>
              <c:strCache>
                <c:ptCount val="6"/>
                <c:pt idx="0">
                  <c:v>25 a 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 en adelante</c:v>
                </c:pt>
              </c:strCache>
            </c:strRef>
          </c:cat>
          <c:val>
            <c:numRef>
              <c:f>'Familias AGOSTO'!$J$81:$O$81</c:f>
              <c:numCache>
                <c:formatCode>General</c:formatCode>
                <c:ptCount val="6"/>
                <c:pt idx="0">
                  <c:v>2</c:v>
                </c:pt>
                <c:pt idx="1">
                  <c:v>13</c:v>
                </c:pt>
                <c:pt idx="2">
                  <c:v>13</c:v>
                </c:pt>
                <c:pt idx="3">
                  <c:v>29</c:v>
                </c:pt>
                <c:pt idx="4">
                  <c:v>7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84-446D-8B53-FED7B6022C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 rtl="0">
            <a:defRPr lang="es-ES" sz="1200"/>
          </a:pPr>
          <a:endParaRPr lang="es-EC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300"/>
            </a:pPr>
            <a:r>
              <a:rPr lang="es-EC" sz="1300" dirty="0"/>
              <a:t>Expectativa solicitantes en espera de adopción </a:t>
            </a:r>
          </a:p>
          <a:p>
            <a:pPr>
              <a:defRPr lang="es-ES" sz="1300"/>
            </a:pPr>
            <a:r>
              <a:rPr lang="es-EC" sz="1300" dirty="0"/>
              <a:t>EDAD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28430247207369"/>
          <c:w val="0.94567905459002488"/>
          <c:h val="0.6669206164786281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84F6-4FB1-90B3-E24FF08B719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84F6-4FB1-90B3-E24FF08B7190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84F6-4FB1-90B3-E24FF08B7190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84F6-4FB1-90B3-E24FF08B7190}"/>
              </c:ext>
            </c:extLst>
          </c:dPt>
          <c:dLbls>
            <c:dLbl>
              <c:idx val="0"/>
              <c:layout>
                <c:manualLayout>
                  <c:x val="2.5022342784817742E-2"/>
                  <c:y val="-2.341528313686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F6-4FB1-90B3-E24FF08B7190}"/>
                </c:ext>
              </c:extLst>
            </c:dLbl>
            <c:dLbl>
              <c:idx val="1"/>
              <c:layout>
                <c:manualLayout>
                  <c:x val="2.001787422785415E-2"/>
                  <c:y val="-9.3661132547466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F6-4FB1-90B3-E24FF08B7190}"/>
                </c:ext>
              </c:extLst>
            </c:dLbl>
            <c:dLbl>
              <c:idx val="2"/>
              <c:layout>
                <c:manualLayout>
                  <c:x val="2.2520108506335602E-2"/>
                  <c:y val="-1.4049169882119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F6-4FB1-90B3-E24FF08B7190}"/>
                </c:ext>
              </c:extLst>
            </c:dLbl>
            <c:dLbl>
              <c:idx val="3"/>
              <c:layout>
                <c:manualLayout>
                  <c:x val="1.5013405670890403E-2"/>
                  <c:y val="-1.873222650949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F6-4FB1-90B3-E24FF08B7190}"/>
                </c:ext>
              </c:extLst>
            </c:dLbl>
            <c:dLbl>
              <c:idx val="4"/>
              <c:layout>
                <c:manualLayout>
                  <c:x val="-2.5022342784817809E-3"/>
                  <c:y val="-4.6830566273732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F6-4FB1-90B3-E24FF08B7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AGOSTO'!$D$92:$H$92</c:f>
              <c:strCache>
                <c:ptCount val="5"/>
                <c:pt idx="0">
                  <c:v>HASTA 4 AÑOS</c:v>
                </c:pt>
                <c:pt idx="1">
                  <c:v>HASTA 5</c:v>
                </c:pt>
                <c:pt idx="2">
                  <c:v>HASTA 6</c:v>
                </c:pt>
                <c:pt idx="3">
                  <c:v>HASTA 7-8</c:v>
                </c:pt>
                <c:pt idx="4">
                  <c:v>ENTRE 9 Y 15</c:v>
                </c:pt>
              </c:strCache>
            </c:strRef>
          </c:cat>
          <c:val>
            <c:numRef>
              <c:f>'Familias AGOSTO'!$D$93:$H$93</c:f>
              <c:numCache>
                <c:formatCode>General</c:formatCode>
                <c:ptCount val="5"/>
                <c:pt idx="0">
                  <c:v>16</c:v>
                </c:pt>
                <c:pt idx="1">
                  <c:v>20</c:v>
                </c:pt>
                <c:pt idx="2">
                  <c:v>15</c:v>
                </c:pt>
                <c:pt idx="3">
                  <c:v>12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F6-4FB1-90B3-E24FF08B71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1973120"/>
        <c:axId val="91974656"/>
        <c:axId val="91857344"/>
      </c:bar3DChart>
      <c:catAx>
        <c:axId val="91973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050"/>
            </a:pPr>
            <a:endParaRPr lang="es-EC"/>
          </a:p>
        </c:txPr>
        <c:crossAx val="91974656"/>
        <c:crosses val="autoZero"/>
        <c:auto val="1"/>
        <c:lblAlgn val="ctr"/>
        <c:lblOffset val="100"/>
        <c:noMultiLvlLbl val="0"/>
      </c:catAx>
      <c:valAx>
        <c:axId val="91974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973120"/>
        <c:crosses val="autoZero"/>
        <c:crossBetween val="between"/>
      </c:valAx>
      <c:serAx>
        <c:axId val="91857344"/>
        <c:scaling>
          <c:orientation val="minMax"/>
        </c:scaling>
        <c:delete val="1"/>
        <c:axPos val="b"/>
        <c:majorTickMark val="out"/>
        <c:minorTickMark val="none"/>
        <c:tickLblPos val="nextTo"/>
        <c:crossAx val="91974656"/>
        <c:crosses val="autoZero"/>
      </c:ser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es-EC" sz="1300" dirty="0"/>
              <a:t>Expectativa respecto a etnia</a:t>
            </a:r>
          </a:p>
        </c:rich>
      </c:tx>
      <c:layout>
        <c:manualLayout>
          <c:xMode val="edge"/>
          <c:yMode val="edge"/>
          <c:x val="0.23329483308384619"/>
          <c:y val="9.6307269704516446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885105049687959E-2"/>
          <c:y val="0.34539917556694832"/>
          <c:w val="0.90894326290560767"/>
          <c:h val="0.30495231596424432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rgbClr val="00FF00"/>
            </a:solidFill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0-A9D5-463B-8F20-E64FAAA3061D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1-A9D5-463B-8F20-E64FAAA3061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A9D5-463B-8F20-E64FAAA3061D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3-A9D5-463B-8F20-E64FAAA3061D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4-A9D5-463B-8F20-E64FAAA306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AGOSTO'!$D$85:$H$85</c:f>
              <c:strCache>
                <c:ptCount val="5"/>
                <c:pt idx="0">
                  <c:v>ABIERTA</c:v>
                </c:pt>
                <c:pt idx="1">
                  <c:v>MESTIZA O INDÍGENA</c:v>
                </c:pt>
                <c:pt idx="2">
                  <c:v>MESTIZA</c:v>
                </c:pt>
                <c:pt idx="3">
                  <c:v>AFROECUATORIANA</c:v>
                </c:pt>
                <c:pt idx="4">
                  <c:v>MONTUBIO</c:v>
                </c:pt>
              </c:strCache>
            </c:strRef>
          </c:cat>
          <c:val>
            <c:numRef>
              <c:f>'Familias AGOSTO'!$D$86:$H$86</c:f>
              <c:numCache>
                <c:formatCode>General</c:formatCode>
                <c:ptCount val="5"/>
                <c:pt idx="0">
                  <c:v>52</c:v>
                </c:pt>
                <c:pt idx="1">
                  <c:v>4</c:v>
                </c:pt>
                <c:pt idx="2">
                  <c:v>16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D5-463B-8F20-E64FAAA306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2027136"/>
        <c:axId val="92037120"/>
        <c:axId val="91858688"/>
      </c:bar3DChart>
      <c:catAx>
        <c:axId val="92027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s-EC"/>
          </a:p>
        </c:txPr>
        <c:crossAx val="92037120"/>
        <c:crosses val="autoZero"/>
        <c:auto val="1"/>
        <c:lblAlgn val="ctr"/>
        <c:lblOffset val="100"/>
        <c:noMultiLvlLbl val="0"/>
      </c:catAx>
      <c:valAx>
        <c:axId val="92037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2027136"/>
        <c:crosses val="autoZero"/>
        <c:crossBetween val="between"/>
      </c:valAx>
      <c:serAx>
        <c:axId val="91858688"/>
        <c:scaling>
          <c:orientation val="minMax"/>
        </c:scaling>
        <c:delete val="1"/>
        <c:axPos val="b"/>
        <c:majorTickMark val="out"/>
        <c:minorTickMark val="none"/>
        <c:tickLblPos val="nextTo"/>
        <c:crossAx val="92037120"/>
        <c:crosses val="autoZero"/>
      </c:serAx>
    </c:plotArea>
    <c:plotVisOnly val="1"/>
    <c:dispBlanksAs val="gap"/>
    <c:showDLblsOverMax val="0"/>
  </c:chart>
  <c:txPr>
    <a:bodyPr/>
    <a:lstStyle/>
    <a:p>
      <a:pPr>
        <a:defRPr sz="700"/>
      </a:pPr>
      <a:endParaRPr lang="es-EC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300"/>
            </a:pPr>
            <a:r>
              <a:rPr lang="es-EC" sz="1300" dirty="0"/>
              <a:t>Expectativa por</a:t>
            </a:r>
            <a:r>
              <a:rPr lang="es-EC" sz="1300" baseline="0" dirty="0"/>
              <a:t> grupo de hermanos</a:t>
            </a:r>
            <a:endParaRPr lang="es-EC" sz="13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0-0B42-4261-BCDB-2067DA1B63D2}"/>
              </c:ext>
            </c:extLst>
          </c:dPt>
          <c:dLbls>
            <c:dLbl>
              <c:idx val="0"/>
              <c:layout>
                <c:manualLayout>
                  <c:x val="3.8022940174579939E-2"/>
                  <c:y val="-1.821502333052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42-4261-BCDB-2067DA1B63D2}"/>
                </c:ext>
              </c:extLst>
            </c:dLbl>
            <c:dLbl>
              <c:idx val="1"/>
              <c:layout>
                <c:manualLayout>
                  <c:x val="3.3798169044070715E-2"/>
                  <c:y val="-3.035837221754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42-4261-BCDB-2067DA1B6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AGOSTO'!$J$85:$K$85</c:f>
              <c:strCache>
                <c:ptCount val="2"/>
                <c:pt idx="0">
                  <c:v>NIÑA O NIÑO SOLO</c:v>
                </c:pt>
                <c:pt idx="1">
                  <c:v>GRUPOS DE HERMANOS</c:v>
                </c:pt>
              </c:strCache>
            </c:strRef>
          </c:cat>
          <c:val>
            <c:numRef>
              <c:f>'Familias AGOSTO'!$J$86:$K$86</c:f>
              <c:numCache>
                <c:formatCode>General</c:formatCode>
                <c:ptCount val="2"/>
                <c:pt idx="0">
                  <c:v>63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42-4261-BCDB-2067DA1B63D2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AGOSTO'!$J$85:$K$85</c:f>
              <c:strCache>
                <c:ptCount val="2"/>
                <c:pt idx="0">
                  <c:v>NIÑA O NIÑO SOLO</c:v>
                </c:pt>
                <c:pt idx="1">
                  <c:v>GRUPOS DE HERMANOS</c:v>
                </c:pt>
              </c:strCache>
            </c:strRef>
          </c:cat>
          <c:val>
            <c:numRef>
              <c:f>'Familias AGOSTO'!$J$87:$K$87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0B42-4261-BCDB-2067DA1B63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2048000"/>
        <c:axId val="92057984"/>
        <c:axId val="91860480"/>
      </c:bar3DChart>
      <c:catAx>
        <c:axId val="92048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b="1"/>
            </a:pPr>
            <a:endParaRPr lang="es-EC"/>
          </a:p>
        </c:txPr>
        <c:crossAx val="92057984"/>
        <c:crosses val="autoZero"/>
        <c:auto val="1"/>
        <c:lblAlgn val="ctr"/>
        <c:lblOffset val="100"/>
        <c:noMultiLvlLbl val="0"/>
      </c:catAx>
      <c:valAx>
        <c:axId val="92057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2048000"/>
        <c:crosses val="autoZero"/>
        <c:crossBetween val="between"/>
      </c:valAx>
      <c:serAx>
        <c:axId val="91860480"/>
        <c:scaling>
          <c:orientation val="minMax"/>
        </c:scaling>
        <c:delete val="1"/>
        <c:axPos val="b"/>
        <c:majorTickMark val="out"/>
        <c:minorTickMark val="none"/>
        <c:tickLblPos val="nextTo"/>
        <c:crossAx val="92057984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8C4F1-CC29-45C4-B4B6-5E63A870081A}" type="doc">
      <dgm:prSet loTypeId="urn:microsoft.com/office/officeart/2005/8/layout/vList3#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3389B28-360D-479F-B356-FAE3D16B1F10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381 </a:t>
          </a:r>
          <a:r>
            <a:rPr lang="es-EC" b="0" dirty="0">
              <a:solidFill>
                <a:schemeClr val="tx1"/>
              </a:solidFill>
            </a:rPr>
            <a:t>Pre- registros.</a:t>
          </a:r>
        </a:p>
      </dgm:t>
    </dgm:pt>
    <dgm:pt modelId="{FC782258-090E-4F6E-8D1E-8DAFC27DFC92}" type="parTrans" cxnId="{4E040ECB-1CAB-4C4D-B1C8-B5C59B2F75E7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F71FB39-A543-422B-80C1-A71ECEB5A0E9}" type="sibTrans" cxnId="{4E040ECB-1CAB-4C4D-B1C8-B5C59B2F75E7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F44A28B-B3A0-47B1-8C9A-39EF6B57E3FA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301 </a:t>
          </a:r>
          <a:r>
            <a:rPr lang="es-EC" b="0" dirty="0">
              <a:solidFill>
                <a:schemeClr val="tx1"/>
              </a:solidFill>
            </a:rPr>
            <a:t>Entrevistas preliminares.</a:t>
          </a:r>
        </a:p>
      </dgm:t>
    </dgm:pt>
    <dgm:pt modelId="{3E4B0E4D-F657-4E47-A444-9C1B67A7AB20}" type="parTrans" cxnId="{7EEE24A1-15BD-40D7-A40B-C77FC125EEBD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C5A46CF-479A-4E4D-8C1D-6B311207160D}" type="sibTrans" cxnId="{7EEE24A1-15BD-40D7-A40B-C77FC125EEBD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D2DB567-F5F8-4EEF-8EDC-0992C1C920AC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153 </a:t>
          </a:r>
          <a:r>
            <a:rPr lang="es-EC" b="0" dirty="0">
              <a:solidFill>
                <a:schemeClr val="tx1"/>
              </a:solidFill>
            </a:rPr>
            <a:t>Círculos de capacitación aprobados.</a:t>
          </a:r>
        </a:p>
      </dgm:t>
    </dgm:pt>
    <dgm:pt modelId="{FB546449-A1EE-47E3-8FE0-548D7BDE9BDE}" type="parTrans" cxnId="{C99776F7-9F2D-4D1D-AD7A-EE97078955AB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699626F-E239-4C40-8562-A457B0CF253A}" type="sibTrans" cxnId="{C99776F7-9F2D-4D1D-AD7A-EE97078955AB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42A6EA6-1C87-474B-AB93-5D10CF567CF5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92 </a:t>
          </a:r>
          <a:r>
            <a:rPr lang="es-EC" b="0" dirty="0">
              <a:solidFill>
                <a:schemeClr val="tx1"/>
              </a:solidFill>
            </a:rPr>
            <a:t>Estudios Hogar.</a:t>
          </a:r>
        </a:p>
      </dgm:t>
    </dgm:pt>
    <dgm:pt modelId="{6C98B8A9-28B3-40ED-8E20-B1EFB996D9CD}" type="parTrans" cxnId="{79A06D15-BC93-4ADB-AF16-89236672D18A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7188172-B9AC-4ED8-8FE1-CCC3002F0AA1}" type="sibTrans" cxnId="{79A06D15-BC93-4ADB-AF16-89236672D18A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D0254C5-B6D7-4BFB-B0E5-2419853611A4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97 </a:t>
          </a:r>
          <a:r>
            <a:rPr lang="es-EC" b="0" dirty="0">
              <a:solidFill>
                <a:schemeClr val="tx1"/>
              </a:solidFill>
            </a:rPr>
            <a:t>Solicitudes de Adopción.</a:t>
          </a:r>
        </a:p>
      </dgm:t>
    </dgm:pt>
    <dgm:pt modelId="{248DCA17-428A-43D1-91B2-017F3E4AB524}" type="parTrans" cxnId="{FF8ADAE3-ACBF-4590-92B5-CD561EB84AE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0E246B8-8F94-48D2-93FC-22BDFD53159E}" type="sibTrans" cxnId="{FF8ADAE3-ACBF-4590-92B5-CD561EB84AE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BD5731A-BDE1-46C9-A172-42352B0EFEBD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66 </a:t>
          </a:r>
          <a:r>
            <a:rPr lang="es-EC" b="0" dirty="0">
              <a:solidFill>
                <a:schemeClr val="tx1"/>
              </a:solidFill>
            </a:rPr>
            <a:t>Declaratorias de Idoneidad.</a:t>
          </a:r>
        </a:p>
      </dgm:t>
    </dgm:pt>
    <dgm:pt modelId="{5B9D14C1-C3F2-4AD6-96AA-3690DF66AB07}" type="parTrans" cxnId="{44B93B3F-C3D1-432C-9EBD-89454C92BBF5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5EEF9BF-19A6-4A10-92F3-B2D57AA654C8}" type="sibTrans" cxnId="{44B93B3F-C3D1-432C-9EBD-89454C92BBF5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71C21479-9DCA-4C3F-8726-100481320F6C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66 </a:t>
          </a:r>
          <a:r>
            <a:rPr lang="es-EC" b="0" dirty="0">
              <a:solidFill>
                <a:schemeClr val="tx1"/>
              </a:solidFill>
            </a:rPr>
            <a:t>Expedientes de familias remitidos al Comité de Asignación Familiar.</a:t>
          </a:r>
        </a:p>
      </dgm:t>
    </dgm:pt>
    <dgm:pt modelId="{D823B73E-6384-446D-9B13-9B5DA7D0A723}" type="parTrans" cxnId="{FC037505-A53E-47C0-B52B-2A5E5FF2F372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60087DE-C085-4458-BE98-24B62DFAF7D0}" type="sibTrans" cxnId="{FC037505-A53E-47C0-B52B-2A5E5FF2F372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F10BDDA6-FCAA-4AB2-BB77-AC2FBC5E5CA6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17 </a:t>
          </a:r>
          <a:r>
            <a:rPr lang="es-EC" b="0" dirty="0">
              <a:solidFill>
                <a:schemeClr val="tx1"/>
              </a:solidFill>
            </a:rPr>
            <a:t>Remitidos a Terapia</a:t>
          </a:r>
        </a:p>
      </dgm:t>
    </dgm:pt>
    <dgm:pt modelId="{F397AE5B-EC93-4212-AFDD-791518DCB3E5}" type="parTrans" cxnId="{B1FAA242-09E7-49BA-89D4-B7F6568D53F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2D0918C-45CF-431A-9B43-3A589A51CA87}" type="sibTrans" cxnId="{B1FAA242-09E7-49BA-89D4-B7F6568D53F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85F81F6E-1A31-4A04-9B85-B226CFCC28A9}" type="pres">
      <dgm:prSet presAssocID="{52F8C4F1-CC29-45C4-B4B6-5E63A870081A}" presName="linearFlow" presStyleCnt="0">
        <dgm:presLayoutVars>
          <dgm:dir/>
          <dgm:resizeHandles val="exact"/>
        </dgm:presLayoutVars>
      </dgm:prSet>
      <dgm:spPr/>
    </dgm:pt>
    <dgm:pt modelId="{A9E849F1-3A59-46A5-8AA6-E536CFE2373A}" type="pres">
      <dgm:prSet presAssocID="{63389B28-360D-479F-B356-FAE3D16B1F10}" presName="composite" presStyleCnt="0"/>
      <dgm:spPr/>
    </dgm:pt>
    <dgm:pt modelId="{B4142B00-4FC2-4D6E-A8BA-F7FEE0A7F489}" type="pres">
      <dgm:prSet presAssocID="{63389B28-360D-479F-B356-FAE3D16B1F10}" presName="imgShp" presStyleLbl="fgImgPlace1" presStyleIdx="0" presStyleCnt="8" custLinFactNeighborY="-1310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815F5057-CCF8-4216-BAFD-505B60198D5D}" type="pres">
      <dgm:prSet presAssocID="{63389B28-360D-479F-B356-FAE3D16B1F10}" presName="txShp" presStyleLbl="node1" presStyleIdx="0" presStyleCnt="8">
        <dgm:presLayoutVars>
          <dgm:bulletEnabled val="1"/>
        </dgm:presLayoutVars>
      </dgm:prSet>
      <dgm:spPr/>
    </dgm:pt>
    <dgm:pt modelId="{CB03820B-61EA-4ACC-930F-7BCFE55BD621}" type="pres">
      <dgm:prSet presAssocID="{1F71FB39-A543-422B-80C1-A71ECEB5A0E9}" presName="spacing" presStyleCnt="0"/>
      <dgm:spPr/>
    </dgm:pt>
    <dgm:pt modelId="{4F7827A2-77DC-42FA-A1A7-7CA200EEBBB9}" type="pres">
      <dgm:prSet presAssocID="{2F44A28B-B3A0-47B1-8C9A-39EF6B57E3FA}" presName="composite" presStyleCnt="0"/>
      <dgm:spPr/>
    </dgm:pt>
    <dgm:pt modelId="{4B6E8FD3-9A13-4FEA-8B2F-C5FC0F205B3B}" type="pres">
      <dgm:prSet presAssocID="{2F44A28B-B3A0-47B1-8C9A-39EF6B57E3FA}" presName="imgShp" presStyleLbl="f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C6AD916B-AD36-4F28-9F3A-3256DF81091C}" type="pres">
      <dgm:prSet presAssocID="{2F44A28B-B3A0-47B1-8C9A-39EF6B57E3FA}" presName="txShp" presStyleLbl="node1" presStyleIdx="1" presStyleCnt="8">
        <dgm:presLayoutVars>
          <dgm:bulletEnabled val="1"/>
        </dgm:presLayoutVars>
      </dgm:prSet>
      <dgm:spPr/>
    </dgm:pt>
    <dgm:pt modelId="{BCAA81B9-1639-45A9-9E7B-EE1292F7FFAF}" type="pres">
      <dgm:prSet presAssocID="{9C5A46CF-479A-4E4D-8C1D-6B311207160D}" presName="spacing" presStyleCnt="0"/>
      <dgm:spPr/>
    </dgm:pt>
    <dgm:pt modelId="{300E2975-C7E5-4CA1-AE46-02D78B71F170}" type="pres">
      <dgm:prSet presAssocID="{3D2DB567-F5F8-4EEF-8EDC-0992C1C920AC}" presName="composite" presStyleCnt="0"/>
      <dgm:spPr/>
    </dgm:pt>
    <dgm:pt modelId="{C8429A92-5152-460E-8D95-5AA7800EA29D}" type="pres">
      <dgm:prSet presAssocID="{3D2DB567-F5F8-4EEF-8EDC-0992C1C920AC}" presName="imgShp" presStyleLbl="f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3C1E9327-7D13-4912-ABE4-A053A54125CC}" type="pres">
      <dgm:prSet presAssocID="{3D2DB567-F5F8-4EEF-8EDC-0992C1C920AC}" presName="txShp" presStyleLbl="node1" presStyleIdx="2" presStyleCnt="8">
        <dgm:presLayoutVars>
          <dgm:bulletEnabled val="1"/>
        </dgm:presLayoutVars>
      </dgm:prSet>
      <dgm:spPr/>
    </dgm:pt>
    <dgm:pt modelId="{7F705BCC-620F-4864-B319-7C25C416E699}" type="pres">
      <dgm:prSet presAssocID="{1699626F-E239-4C40-8562-A457B0CF253A}" presName="spacing" presStyleCnt="0"/>
      <dgm:spPr/>
    </dgm:pt>
    <dgm:pt modelId="{4154F8EC-CE70-4502-83F7-E53ACE07AC65}" type="pres">
      <dgm:prSet presAssocID="{242A6EA6-1C87-474B-AB93-5D10CF567CF5}" presName="composite" presStyleCnt="0"/>
      <dgm:spPr/>
    </dgm:pt>
    <dgm:pt modelId="{A1F791E0-D3A8-4FEC-A2A2-022916C684A7}" type="pres">
      <dgm:prSet presAssocID="{242A6EA6-1C87-474B-AB93-5D10CF567CF5}" presName="imgShp" presStyleLbl="fgImgPlac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69A095AE-423A-4ACD-82FB-36844253944A}" type="pres">
      <dgm:prSet presAssocID="{242A6EA6-1C87-474B-AB93-5D10CF567CF5}" presName="txShp" presStyleLbl="node1" presStyleIdx="3" presStyleCnt="8">
        <dgm:presLayoutVars>
          <dgm:bulletEnabled val="1"/>
        </dgm:presLayoutVars>
      </dgm:prSet>
      <dgm:spPr/>
    </dgm:pt>
    <dgm:pt modelId="{CA694ABA-DF06-455E-9813-B20F979A0E11}" type="pres">
      <dgm:prSet presAssocID="{97188172-B9AC-4ED8-8FE1-CCC3002F0AA1}" presName="spacing" presStyleCnt="0"/>
      <dgm:spPr/>
    </dgm:pt>
    <dgm:pt modelId="{66DF5BDF-7729-4A9D-8D87-DA7A31B727F8}" type="pres">
      <dgm:prSet presAssocID="{AD0254C5-B6D7-4BFB-B0E5-2419853611A4}" presName="composite" presStyleCnt="0"/>
      <dgm:spPr/>
    </dgm:pt>
    <dgm:pt modelId="{4EAE6214-515D-4F68-800C-F907EE449E5F}" type="pres">
      <dgm:prSet presAssocID="{AD0254C5-B6D7-4BFB-B0E5-2419853611A4}" presName="imgShp" presStyleLbl="fgImgPlac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6D769865-E1ED-44EA-81DF-C3357F1D3B03}" type="pres">
      <dgm:prSet presAssocID="{AD0254C5-B6D7-4BFB-B0E5-2419853611A4}" presName="txShp" presStyleLbl="node1" presStyleIdx="4" presStyleCnt="8">
        <dgm:presLayoutVars>
          <dgm:bulletEnabled val="1"/>
        </dgm:presLayoutVars>
      </dgm:prSet>
      <dgm:spPr/>
    </dgm:pt>
    <dgm:pt modelId="{C56BF680-186F-45BE-AADE-AA6ABF43DC46}" type="pres">
      <dgm:prSet presAssocID="{20E246B8-8F94-48D2-93FC-22BDFD53159E}" presName="spacing" presStyleCnt="0"/>
      <dgm:spPr/>
    </dgm:pt>
    <dgm:pt modelId="{88B28034-7D05-48D9-AA1A-87C9D1847528}" type="pres">
      <dgm:prSet presAssocID="{ABD5731A-BDE1-46C9-A172-42352B0EFEBD}" presName="composite" presStyleCnt="0"/>
      <dgm:spPr/>
    </dgm:pt>
    <dgm:pt modelId="{6D97DDCD-8C99-4CF7-8DD5-8CB1C5AD9B98}" type="pres">
      <dgm:prSet presAssocID="{ABD5731A-BDE1-46C9-A172-42352B0EFEBD}" presName="imgShp" presStyleLbl="fgImgPlace1" presStyleIdx="5" presStyleCnt="8" custLinFactNeighborY="-157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7CD6AD7A-50F0-48C0-9E00-7F82542D830B}" type="pres">
      <dgm:prSet presAssocID="{ABD5731A-BDE1-46C9-A172-42352B0EFEBD}" presName="txShp" presStyleLbl="node1" presStyleIdx="5" presStyleCnt="8">
        <dgm:presLayoutVars>
          <dgm:bulletEnabled val="1"/>
        </dgm:presLayoutVars>
      </dgm:prSet>
      <dgm:spPr/>
    </dgm:pt>
    <dgm:pt modelId="{CFD5B158-CC9B-4B02-8F25-E716A315D58C}" type="pres">
      <dgm:prSet presAssocID="{35EEF9BF-19A6-4A10-92F3-B2D57AA654C8}" presName="spacing" presStyleCnt="0"/>
      <dgm:spPr/>
    </dgm:pt>
    <dgm:pt modelId="{5E0405A0-5865-4754-ABAF-87889513E35F}" type="pres">
      <dgm:prSet presAssocID="{71C21479-9DCA-4C3F-8726-100481320F6C}" presName="composite" presStyleCnt="0"/>
      <dgm:spPr/>
    </dgm:pt>
    <dgm:pt modelId="{B0CD0F86-C8EB-44C8-9200-B990B4874858}" type="pres">
      <dgm:prSet presAssocID="{71C21479-9DCA-4C3F-8726-100481320F6C}" presName="imgShp" presStyleLbl="fgImgPlac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48E3A71B-EB30-4456-A915-31F52D49FB08}" type="pres">
      <dgm:prSet presAssocID="{71C21479-9DCA-4C3F-8726-100481320F6C}" presName="txShp" presStyleLbl="node1" presStyleIdx="6" presStyleCnt="8">
        <dgm:presLayoutVars>
          <dgm:bulletEnabled val="1"/>
        </dgm:presLayoutVars>
      </dgm:prSet>
      <dgm:spPr/>
    </dgm:pt>
    <dgm:pt modelId="{89A9E6B3-A0B3-45EB-9345-727D7F106F55}" type="pres">
      <dgm:prSet presAssocID="{160087DE-C085-4458-BE98-24B62DFAF7D0}" presName="spacing" presStyleCnt="0"/>
      <dgm:spPr/>
    </dgm:pt>
    <dgm:pt modelId="{6E12FCF9-BA0A-47C6-9B75-983720F4EF47}" type="pres">
      <dgm:prSet presAssocID="{F10BDDA6-FCAA-4AB2-BB77-AC2FBC5E5CA6}" presName="composite" presStyleCnt="0"/>
      <dgm:spPr/>
    </dgm:pt>
    <dgm:pt modelId="{09CDE4CC-7A43-4825-A843-36730A9037AA}" type="pres">
      <dgm:prSet presAssocID="{F10BDDA6-FCAA-4AB2-BB77-AC2FBC5E5CA6}" presName="imgShp" presStyleLbl="fgImgPlace1" presStyleIdx="7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08C1040-1FBB-4848-B520-5A996B8B6FF8}" type="pres">
      <dgm:prSet presAssocID="{F10BDDA6-FCAA-4AB2-BB77-AC2FBC5E5CA6}" presName="txShp" presStyleLbl="node1" presStyleIdx="7" presStyleCnt="8">
        <dgm:presLayoutVars>
          <dgm:bulletEnabled val="1"/>
        </dgm:presLayoutVars>
      </dgm:prSet>
      <dgm:spPr/>
    </dgm:pt>
  </dgm:ptLst>
  <dgm:cxnLst>
    <dgm:cxn modelId="{FC037505-A53E-47C0-B52B-2A5E5FF2F372}" srcId="{52F8C4F1-CC29-45C4-B4B6-5E63A870081A}" destId="{71C21479-9DCA-4C3F-8726-100481320F6C}" srcOrd="6" destOrd="0" parTransId="{D823B73E-6384-446D-9B13-9B5DA7D0A723}" sibTransId="{160087DE-C085-4458-BE98-24B62DFAF7D0}"/>
    <dgm:cxn modelId="{79A06D15-BC93-4ADB-AF16-89236672D18A}" srcId="{52F8C4F1-CC29-45C4-B4B6-5E63A870081A}" destId="{242A6EA6-1C87-474B-AB93-5D10CF567CF5}" srcOrd="3" destOrd="0" parTransId="{6C98B8A9-28B3-40ED-8E20-B1EFB996D9CD}" sibTransId="{97188172-B9AC-4ED8-8FE1-CCC3002F0AA1}"/>
    <dgm:cxn modelId="{07A2821A-7B62-4D5E-ADB5-1B4D8CDDE4FA}" type="presOf" srcId="{71C21479-9DCA-4C3F-8726-100481320F6C}" destId="{48E3A71B-EB30-4456-A915-31F52D49FB08}" srcOrd="0" destOrd="0" presId="urn:microsoft.com/office/officeart/2005/8/layout/vList3#3"/>
    <dgm:cxn modelId="{84CC682C-C0ED-4E21-8815-CFE79A92F142}" type="presOf" srcId="{242A6EA6-1C87-474B-AB93-5D10CF567CF5}" destId="{69A095AE-423A-4ACD-82FB-36844253944A}" srcOrd="0" destOrd="0" presId="urn:microsoft.com/office/officeart/2005/8/layout/vList3#3"/>
    <dgm:cxn modelId="{9FE61B32-8882-43A7-9480-B3D2C27E74A6}" type="presOf" srcId="{52F8C4F1-CC29-45C4-B4B6-5E63A870081A}" destId="{85F81F6E-1A31-4A04-9B85-B226CFCC28A9}" srcOrd="0" destOrd="0" presId="urn:microsoft.com/office/officeart/2005/8/layout/vList3#3"/>
    <dgm:cxn modelId="{44B93B3F-C3D1-432C-9EBD-89454C92BBF5}" srcId="{52F8C4F1-CC29-45C4-B4B6-5E63A870081A}" destId="{ABD5731A-BDE1-46C9-A172-42352B0EFEBD}" srcOrd="5" destOrd="0" parTransId="{5B9D14C1-C3F2-4AD6-96AA-3690DF66AB07}" sibTransId="{35EEF9BF-19A6-4A10-92F3-B2D57AA654C8}"/>
    <dgm:cxn modelId="{B1FAA242-09E7-49BA-89D4-B7F6568D53F3}" srcId="{52F8C4F1-CC29-45C4-B4B6-5E63A870081A}" destId="{F10BDDA6-FCAA-4AB2-BB77-AC2FBC5E5CA6}" srcOrd="7" destOrd="0" parTransId="{F397AE5B-EC93-4212-AFDD-791518DCB3E5}" sibTransId="{22D0918C-45CF-431A-9B43-3A589A51CA87}"/>
    <dgm:cxn modelId="{80959E4A-054E-4EC8-BBBF-93530951F83E}" type="presOf" srcId="{63389B28-360D-479F-B356-FAE3D16B1F10}" destId="{815F5057-CCF8-4216-BAFD-505B60198D5D}" srcOrd="0" destOrd="0" presId="urn:microsoft.com/office/officeart/2005/8/layout/vList3#3"/>
    <dgm:cxn modelId="{6068A56E-49FC-48E1-94C1-FAC46B29CAB2}" type="presOf" srcId="{2F44A28B-B3A0-47B1-8C9A-39EF6B57E3FA}" destId="{C6AD916B-AD36-4F28-9F3A-3256DF81091C}" srcOrd="0" destOrd="0" presId="urn:microsoft.com/office/officeart/2005/8/layout/vList3#3"/>
    <dgm:cxn modelId="{B2EFC39B-5C1E-4694-A860-33FB895791AD}" type="presOf" srcId="{ABD5731A-BDE1-46C9-A172-42352B0EFEBD}" destId="{7CD6AD7A-50F0-48C0-9E00-7F82542D830B}" srcOrd="0" destOrd="0" presId="urn:microsoft.com/office/officeart/2005/8/layout/vList3#3"/>
    <dgm:cxn modelId="{7EEE24A1-15BD-40D7-A40B-C77FC125EEBD}" srcId="{52F8C4F1-CC29-45C4-B4B6-5E63A870081A}" destId="{2F44A28B-B3A0-47B1-8C9A-39EF6B57E3FA}" srcOrd="1" destOrd="0" parTransId="{3E4B0E4D-F657-4E47-A444-9C1B67A7AB20}" sibTransId="{9C5A46CF-479A-4E4D-8C1D-6B311207160D}"/>
    <dgm:cxn modelId="{38C237A8-8E81-40A7-8188-93DE756EF8B2}" type="presOf" srcId="{3D2DB567-F5F8-4EEF-8EDC-0992C1C920AC}" destId="{3C1E9327-7D13-4912-ABE4-A053A54125CC}" srcOrd="0" destOrd="0" presId="urn:microsoft.com/office/officeart/2005/8/layout/vList3#3"/>
    <dgm:cxn modelId="{4E040ECB-1CAB-4C4D-B1C8-B5C59B2F75E7}" srcId="{52F8C4F1-CC29-45C4-B4B6-5E63A870081A}" destId="{63389B28-360D-479F-B356-FAE3D16B1F10}" srcOrd="0" destOrd="0" parTransId="{FC782258-090E-4F6E-8D1E-8DAFC27DFC92}" sibTransId="{1F71FB39-A543-422B-80C1-A71ECEB5A0E9}"/>
    <dgm:cxn modelId="{FF8ADAE3-ACBF-4590-92B5-CD561EB84AE3}" srcId="{52F8C4F1-CC29-45C4-B4B6-5E63A870081A}" destId="{AD0254C5-B6D7-4BFB-B0E5-2419853611A4}" srcOrd="4" destOrd="0" parTransId="{248DCA17-428A-43D1-91B2-017F3E4AB524}" sibTransId="{20E246B8-8F94-48D2-93FC-22BDFD53159E}"/>
    <dgm:cxn modelId="{61807AF4-F4F5-4C98-BC30-74CCD5841CD0}" type="presOf" srcId="{F10BDDA6-FCAA-4AB2-BB77-AC2FBC5E5CA6}" destId="{B08C1040-1FBB-4848-B520-5A996B8B6FF8}" srcOrd="0" destOrd="0" presId="urn:microsoft.com/office/officeart/2005/8/layout/vList3#3"/>
    <dgm:cxn modelId="{C99776F7-9F2D-4D1D-AD7A-EE97078955AB}" srcId="{52F8C4F1-CC29-45C4-B4B6-5E63A870081A}" destId="{3D2DB567-F5F8-4EEF-8EDC-0992C1C920AC}" srcOrd="2" destOrd="0" parTransId="{FB546449-A1EE-47E3-8FE0-548D7BDE9BDE}" sibTransId="{1699626F-E239-4C40-8562-A457B0CF253A}"/>
    <dgm:cxn modelId="{AA92C0FB-1FCC-48F0-AE2D-D53FB32322FD}" type="presOf" srcId="{AD0254C5-B6D7-4BFB-B0E5-2419853611A4}" destId="{6D769865-E1ED-44EA-81DF-C3357F1D3B03}" srcOrd="0" destOrd="0" presId="urn:microsoft.com/office/officeart/2005/8/layout/vList3#3"/>
    <dgm:cxn modelId="{7A3A7F9D-6AF3-4CF9-93ED-DD993FD29762}" type="presParOf" srcId="{85F81F6E-1A31-4A04-9B85-B226CFCC28A9}" destId="{A9E849F1-3A59-46A5-8AA6-E536CFE2373A}" srcOrd="0" destOrd="0" presId="urn:microsoft.com/office/officeart/2005/8/layout/vList3#3"/>
    <dgm:cxn modelId="{F129E031-1633-4241-929A-6D06B89F0738}" type="presParOf" srcId="{A9E849F1-3A59-46A5-8AA6-E536CFE2373A}" destId="{B4142B00-4FC2-4D6E-A8BA-F7FEE0A7F489}" srcOrd="0" destOrd="0" presId="urn:microsoft.com/office/officeart/2005/8/layout/vList3#3"/>
    <dgm:cxn modelId="{3A3D7D66-E1A7-4E8B-9EBF-636FAA75A31B}" type="presParOf" srcId="{A9E849F1-3A59-46A5-8AA6-E536CFE2373A}" destId="{815F5057-CCF8-4216-BAFD-505B60198D5D}" srcOrd="1" destOrd="0" presId="urn:microsoft.com/office/officeart/2005/8/layout/vList3#3"/>
    <dgm:cxn modelId="{CC28FEA7-DC01-4B14-9F65-8F12C377FADC}" type="presParOf" srcId="{85F81F6E-1A31-4A04-9B85-B226CFCC28A9}" destId="{CB03820B-61EA-4ACC-930F-7BCFE55BD621}" srcOrd="1" destOrd="0" presId="urn:microsoft.com/office/officeart/2005/8/layout/vList3#3"/>
    <dgm:cxn modelId="{8422C654-A778-4769-BD79-73D9C5BE57D3}" type="presParOf" srcId="{85F81F6E-1A31-4A04-9B85-B226CFCC28A9}" destId="{4F7827A2-77DC-42FA-A1A7-7CA200EEBBB9}" srcOrd="2" destOrd="0" presId="urn:microsoft.com/office/officeart/2005/8/layout/vList3#3"/>
    <dgm:cxn modelId="{4B14BBEA-3466-4F76-8F3A-AE81C64602AC}" type="presParOf" srcId="{4F7827A2-77DC-42FA-A1A7-7CA200EEBBB9}" destId="{4B6E8FD3-9A13-4FEA-8B2F-C5FC0F205B3B}" srcOrd="0" destOrd="0" presId="urn:microsoft.com/office/officeart/2005/8/layout/vList3#3"/>
    <dgm:cxn modelId="{68F7E0EA-284F-4C12-9FA8-21D31956922B}" type="presParOf" srcId="{4F7827A2-77DC-42FA-A1A7-7CA200EEBBB9}" destId="{C6AD916B-AD36-4F28-9F3A-3256DF81091C}" srcOrd="1" destOrd="0" presId="urn:microsoft.com/office/officeart/2005/8/layout/vList3#3"/>
    <dgm:cxn modelId="{BEB060D7-CAD2-4334-9F9F-448B4858140B}" type="presParOf" srcId="{85F81F6E-1A31-4A04-9B85-B226CFCC28A9}" destId="{BCAA81B9-1639-45A9-9E7B-EE1292F7FFAF}" srcOrd="3" destOrd="0" presId="urn:microsoft.com/office/officeart/2005/8/layout/vList3#3"/>
    <dgm:cxn modelId="{A156C204-7BD7-4CE3-A9B2-5E95E54FC241}" type="presParOf" srcId="{85F81F6E-1A31-4A04-9B85-B226CFCC28A9}" destId="{300E2975-C7E5-4CA1-AE46-02D78B71F170}" srcOrd="4" destOrd="0" presId="urn:microsoft.com/office/officeart/2005/8/layout/vList3#3"/>
    <dgm:cxn modelId="{9711D30C-D20C-428B-81C4-E4DDB1B317C0}" type="presParOf" srcId="{300E2975-C7E5-4CA1-AE46-02D78B71F170}" destId="{C8429A92-5152-460E-8D95-5AA7800EA29D}" srcOrd="0" destOrd="0" presId="urn:microsoft.com/office/officeart/2005/8/layout/vList3#3"/>
    <dgm:cxn modelId="{69CE4242-D336-4F0A-8F7A-6E374618482A}" type="presParOf" srcId="{300E2975-C7E5-4CA1-AE46-02D78B71F170}" destId="{3C1E9327-7D13-4912-ABE4-A053A54125CC}" srcOrd="1" destOrd="0" presId="urn:microsoft.com/office/officeart/2005/8/layout/vList3#3"/>
    <dgm:cxn modelId="{5BF3E9C5-225E-489F-996A-44D10CDC4604}" type="presParOf" srcId="{85F81F6E-1A31-4A04-9B85-B226CFCC28A9}" destId="{7F705BCC-620F-4864-B319-7C25C416E699}" srcOrd="5" destOrd="0" presId="urn:microsoft.com/office/officeart/2005/8/layout/vList3#3"/>
    <dgm:cxn modelId="{A7C4035F-E3BB-4E7F-B944-462EEC0E2699}" type="presParOf" srcId="{85F81F6E-1A31-4A04-9B85-B226CFCC28A9}" destId="{4154F8EC-CE70-4502-83F7-E53ACE07AC65}" srcOrd="6" destOrd="0" presId="urn:microsoft.com/office/officeart/2005/8/layout/vList3#3"/>
    <dgm:cxn modelId="{F9D22F79-EEB8-44D2-9A3F-6DC24EDDD4B0}" type="presParOf" srcId="{4154F8EC-CE70-4502-83F7-E53ACE07AC65}" destId="{A1F791E0-D3A8-4FEC-A2A2-022916C684A7}" srcOrd="0" destOrd="0" presId="urn:microsoft.com/office/officeart/2005/8/layout/vList3#3"/>
    <dgm:cxn modelId="{4D291965-2D11-4211-8AA2-545D8BC25EA1}" type="presParOf" srcId="{4154F8EC-CE70-4502-83F7-E53ACE07AC65}" destId="{69A095AE-423A-4ACD-82FB-36844253944A}" srcOrd="1" destOrd="0" presId="urn:microsoft.com/office/officeart/2005/8/layout/vList3#3"/>
    <dgm:cxn modelId="{913620F2-911A-4902-8AF2-B8009D0A8891}" type="presParOf" srcId="{85F81F6E-1A31-4A04-9B85-B226CFCC28A9}" destId="{CA694ABA-DF06-455E-9813-B20F979A0E11}" srcOrd="7" destOrd="0" presId="urn:microsoft.com/office/officeart/2005/8/layout/vList3#3"/>
    <dgm:cxn modelId="{280A59C9-C6E2-4DF0-AEED-F2F720D29AF8}" type="presParOf" srcId="{85F81F6E-1A31-4A04-9B85-B226CFCC28A9}" destId="{66DF5BDF-7729-4A9D-8D87-DA7A31B727F8}" srcOrd="8" destOrd="0" presId="urn:microsoft.com/office/officeart/2005/8/layout/vList3#3"/>
    <dgm:cxn modelId="{8B719B4E-A17E-4C53-A783-E6C2C65B1CC7}" type="presParOf" srcId="{66DF5BDF-7729-4A9D-8D87-DA7A31B727F8}" destId="{4EAE6214-515D-4F68-800C-F907EE449E5F}" srcOrd="0" destOrd="0" presId="urn:microsoft.com/office/officeart/2005/8/layout/vList3#3"/>
    <dgm:cxn modelId="{41AC9F65-104F-404A-ACA7-5A4641AD33CA}" type="presParOf" srcId="{66DF5BDF-7729-4A9D-8D87-DA7A31B727F8}" destId="{6D769865-E1ED-44EA-81DF-C3357F1D3B03}" srcOrd="1" destOrd="0" presId="urn:microsoft.com/office/officeart/2005/8/layout/vList3#3"/>
    <dgm:cxn modelId="{27725EB7-C72B-4916-A0CC-161296238927}" type="presParOf" srcId="{85F81F6E-1A31-4A04-9B85-B226CFCC28A9}" destId="{C56BF680-186F-45BE-AADE-AA6ABF43DC46}" srcOrd="9" destOrd="0" presId="urn:microsoft.com/office/officeart/2005/8/layout/vList3#3"/>
    <dgm:cxn modelId="{8C3FDF27-571A-4297-BA09-5CBD1B6770A9}" type="presParOf" srcId="{85F81F6E-1A31-4A04-9B85-B226CFCC28A9}" destId="{88B28034-7D05-48D9-AA1A-87C9D1847528}" srcOrd="10" destOrd="0" presId="urn:microsoft.com/office/officeart/2005/8/layout/vList3#3"/>
    <dgm:cxn modelId="{34A887AE-34B6-4907-91C0-EC663FA68132}" type="presParOf" srcId="{88B28034-7D05-48D9-AA1A-87C9D1847528}" destId="{6D97DDCD-8C99-4CF7-8DD5-8CB1C5AD9B98}" srcOrd="0" destOrd="0" presId="urn:microsoft.com/office/officeart/2005/8/layout/vList3#3"/>
    <dgm:cxn modelId="{F27FCBA0-1F18-4DEE-B84B-6528484434C9}" type="presParOf" srcId="{88B28034-7D05-48D9-AA1A-87C9D1847528}" destId="{7CD6AD7A-50F0-48C0-9E00-7F82542D830B}" srcOrd="1" destOrd="0" presId="urn:microsoft.com/office/officeart/2005/8/layout/vList3#3"/>
    <dgm:cxn modelId="{8E7095A4-C16E-4AF6-9B67-1F1EA8568BDC}" type="presParOf" srcId="{85F81F6E-1A31-4A04-9B85-B226CFCC28A9}" destId="{CFD5B158-CC9B-4B02-8F25-E716A315D58C}" srcOrd="11" destOrd="0" presId="urn:microsoft.com/office/officeart/2005/8/layout/vList3#3"/>
    <dgm:cxn modelId="{7F096D0E-0B77-4ACE-9D19-95C4ABA95797}" type="presParOf" srcId="{85F81F6E-1A31-4A04-9B85-B226CFCC28A9}" destId="{5E0405A0-5865-4754-ABAF-87889513E35F}" srcOrd="12" destOrd="0" presId="urn:microsoft.com/office/officeart/2005/8/layout/vList3#3"/>
    <dgm:cxn modelId="{235FF6DF-B790-4F9B-81C0-FCCD7923D034}" type="presParOf" srcId="{5E0405A0-5865-4754-ABAF-87889513E35F}" destId="{B0CD0F86-C8EB-44C8-9200-B990B4874858}" srcOrd="0" destOrd="0" presId="urn:microsoft.com/office/officeart/2005/8/layout/vList3#3"/>
    <dgm:cxn modelId="{ABE6C572-130A-405F-916C-A59CFEF51F6E}" type="presParOf" srcId="{5E0405A0-5865-4754-ABAF-87889513E35F}" destId="{48E3A71B-EB30-4456-A915-31F52D49FB08}" srcOrd="1" destOrd="0" presId="urn:microsoft.com/office/officeart/2005/8/layout/vList3#3"/>
    <dgm:cxn modelId="{C9C1DF0E-E7EF-400F-84FE-3098DA4872D2}" type="presParOf" srcId="{85F81F6E-1A31-4A04-9B85-B226CFCC28A9}" destId="{89A9E6B3-A0B3-45EB-9345-727D7F106F55}" srcOrd="13" destOrd="0" presId="urn:microsoft.com/office/officeart/2005/8/layout/vList3#3"/>
    <dgm:cxn modelId="{36CEC187-6A89-45DE-BD59-0E1113076499}" type="presParOf" srcId="{85F81F6E-1A31-4A04-9B85-B226CFCC28A9}" destId="{6E12FCF9-BA0A-47C6-9B75-983720F4EF47}" srcOrd="14" destOrd="0" presId="urn:microsoft.com/office/officeart/2005/8/layout/vList3#3"/>
    <dgm:cxn modelId="{BF378F42-7C74-4391-8799-84AC584B09F3}" type="presParOf" srcId="{6E12FCF9-BA0A-47C6-9B75-983720F4EF47}" destId="{09CDE4CC-7A43-4825-A843-36730A9037AA}" srcOrd="0" destOrd="0" presId="urn:microsoft.com/office/officeart/2005/8/layout/vList3#3"/>
    <dgm:cxn modelId="{83D0F0DB-E2A8-43A1-AB92-3D8A9453AD3B}" type="presParOf" srcId="{6E12FCF9-BA0A-47C6-9B75-983720F4EF47}" destId="{B08C1040-1FBB-4848-B520-5A996B8B6FF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F5057-CCF8-4216-BAFD-505B60198D5D}">
      <dsp:nvSpPr>
        <dsp:cNvPr id="0" name=""/>
        <dsp:cNvSpPr/>
      </dsp:nvSpPr>
      <dsp:spPr>
        <a:xfrm rot="10800000">
          <a:off x="1000662" y="3660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381 </a:t>
          </a:r>
          <a:r>
            <a:rPr lang="es-EC" sz="1200" b="0" kern="1200" dirty="0">
              <a:solidFill>
                <a:schemeClr val="tx1"/>
              </a:solidFill>
            </a:rPr>
            <a:t>Pre- registros.</a:t>
          </a:r>
        </a:p>
      </dsp:txBody>
      <dsp:txXfrm rot="10800000">
        <a:off x="1115690" y="3660"/>
        <a:ext cx="3401069" cy="460114"/>
      </dsp:txXfrm>
    </dsp:sp>
    <dsp:sp modelId="{B4142B00-4FC2-4D6E-A8BA-F7FEE0A7F489}">
      <dsp:nvSpPr>
        <dsp:cNvPr id="0" name=""/>
        <dsp:cNvSpPr/>
      </dsp:nvSpPr>
      <dsp:spPr>
        <a:xfrm>
          <a:off x="770604" y="0"/>
          <a:ext cx="460114" cy="4601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D916B-AD36-4F28-9F3A-3256DF81091C}">
      <dsp:nvSpPr>
        <dsp:cNvPr id="0" name=""/>
        <dsp:cNvSpPr/>
      </dsp:nvSpPr>
      <dsp:spPr>
        <a:xfrm rot="10800000">
          <a:off x="1000662" y="601121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301 </a:t>
          </a:r>
          <a:r>
            <a:rPr lang="es-EC" sz="1200" b="0" kern="1200" dirty="0">
              <a:solidFill>
                <a:schemeClr val="tx1"/>
              </a:solidFill>
            </a:rPr>
            <a:t>Entrevistas preliminares.</a:t>
          </a:r>
        </a:p>
      </dsp:txBody>
      <dsp:txXfrm rot="10800000">
        <a:off x="1115690" y="601121"/>
        <a:ext cx="3401069" cy="460114"/>
      </dsp:txXfrm>
    </dsp:sp>
    <dsp:sp modelId="{4B6E8FD3-9A13-4FEA-8B2F-C5FC0F205B3B}">
      <dsp:nvSpPr>
        <dsp:cNvPr id="0" name=""/>
        <dsp:cNvSpPr/>
      </dsp:nvSpPr>
      <dsp:spPr>
        <a:xfrm>
          <a:off x="770604" y="601121"/>
          <a:ext cx="460114" cy="46011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E9327-7D13-4912-ABE4-A053A54125CC}">
      <dsp:nvSpPr>
        <dsp:cNvPr id="0" name=""/>
        <dsp:cNvSpPr/>
      </dsp:nvSpPr>
      <dsp:spPr>
        <a:xfrm rot="10800000">
          <a:off x="1000662" y="1198583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153 </a:t>
          </a:r>
          <a:r>
            <a:rPr lang="es-EC" sz="1200" b="0" kern="1200" dirty="0">
              <a:solidFill>
                <a:schemeClr val="tx1"/>
              </a:solidFill>
            </a:rPr>
            <a:t>Círculos de capacitación aprobados.</a:t>
          </a:r>
        </a:p>
      </dsp:txBody>
      <dsp:txXfrm rot="10800000">
        <a:off x="1115690" y="1198583"/>
        <a:ext cx="3401069" cy="460114"/>
      </dsp:txXfrm>
    </dsp:sp>
    <dsp:sp modelId="{C8429A92-5152-460E-8D95-5AA7800EA29D}">
      <dsp:nvSpPr>
        <dsp:cNvPr id="0" name=""/>
        <dsp:cNvSpPr/>
      </dsp:nvSpPr>
      <dsp:spPr>
        <a:xfrm>
          <a:off x="770604" y="1198583"/>
          <a:ext cx="460114" cy="46011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095AE-423A-4ACD-82FB-36844253944A}">
      <dsp:nvSpPr>
        <dsp:cNvPr id="0" name=""/>
        <dsp:cNvSpPr/>
      </dsp:nvSpPr>
      <dsp:spPr>
        <a:xfrm rot="10800000">
          <a:off x="1000662" y="1796045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92 </a:t>
          </a:r>
          <a:r>
            <a:rPr lang="es-EC" sz="1200" b="0" kern="1200" dirty="0">
              <a:solidFill>
                <a:schemeClr val="tx1"/>
              </a:solidFill>
            </a:rPr>
            <a:t>Estudios Hogar.</a:t>
          </a:r>
        </a:p>
      </dsp:txBody>
      <dsp:txXfrm rot="10800000">
        <a:off x="1115690" y="1796045"/>
        <a:ext cx="3401069" cy="460114"/>
      </dsp:txXfrm>
    </dsp:sp>
    <dsp:sp modelId="{A1F791E0-D3A8-4FEC-A2A2-022916C684A7}">
      <dsp:nvSpPr>
        <dsp:cNvPr id="0" name=""/>
        <dsp:cNvSpPr/>
      </dsp:nvSpPr>
      <dsp:spPr>
        <a:xfrm>
          <a:off x="770604" y="1796045"/>
          <a:ext cx="460114" cy="46011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69865-E1ED-44EA-81DF-C3357F1D3B03}">
      <dsp:nvSpPr>
        <dsp:cNvPr id="0" name=""/>
        <dsp:cNvSpPr/>
      </dsp:nvSpPr>
      <dsp:spPr>
        <a:xfrm rot="10800000">
          <a:off x="1000662" y="2393507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97 </a:t>
          </a:r>
          <a:r>
            <a:rPr lang="es-EC" sz="1200" b="0" kern="1200" dirty="0">
              <a:solidFill>
                <a:schemeClr val="tx1"/>
              </a:solidFill>
            </a:rPr>
            <a:t>Solicitudes de Adopción.</a:t>
          </a:r>
        </a:p>
      </dsp:txBody>
      <dsp:txXfrm rot="10800000">
        <a:off x="1115690" y="2393507"/>
        <a:ext cx="3401069" cy="460114"/>
      </dsp:txXfrm>
    </dsp:sp>
    <dsp:sp modelId="{4EAE6214-515D-4F68-800C-F907EE449E5F}">
      <dsp:nvSpPr>
        <dsp:cNvPr id="0" name=""/>
        <dsp:cNvSpPr/>
      </dsp:nvSpPr>
      <dsp:spPr>
        <a:xfrm>
          <a:off x="770604" y="2393507"/>
          <a:ext cx="460114" cy="46011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6AD7A-50F0-48C0-9E00-7F82542D830B}">
      <dsp:nvSpPr>
        <dsp:cNvPr id="0" name=""/>
        <dsp:cNvSpPr/>
      </dsp:nvSpPr>
      <dsp:spPr>
        <a:xfrm rot="10800000">
          <a:off x="1000662" y="2990969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66 </a:t>
          </a:r>
          <a:r>
            <a:rPr lang="es-EC" sz="1200" b="0" kern="1200" dirty="0">
              <a:solidFill>
                <a:schemeClr val="tx1"/>
              </a:solidFill>
            </a:rPr>
            <a:t>Declaratorias de Idoneidad.</a:t>
          </a:r>
        </a:p>
      </dsp:txBody>
      <dsp:txXfrm rot="10800000">
        <a:off x="1115690" y="2990969"/>
        <a:ext cx="3401069" cy="460114"/>
      </dsp:txXfrm>
    </dsp:sp>
    <dsp:sp modelId="{6D97DDCD-8C99-4CF7-8DD5-8CB1C5AD9B98}">
      <dsp:nvSpPr>
        <dsp:cNvPr id="0" name=""/>
        <dsp:cNvSpPr/>
      </dsp:nvSpPr>
      <dsp:spPr>
        <a:xfrm>
          <a:off x="770604" y="2983731"/>
          <a:ext cx="460114" cy="460114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3A71B-EB30-4456-A915-31F52D49FB08}">
      <dsp:nvSpPr>
        <dsp:cNvPr id="0" name=""/>
        <dsp:cNvSpPr/>
      </dsp:nvSpPr>
      <dsp:spPr>
        <a:xfrm rot="10800000">
          <a:off x="1000662" y="3588430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66 </a:t>
          </a:r>
          <a:r>
            <a:rPr lang="es-EC" sz="1200" b="0" kern="1200" dirty="0">
              <a:solidFill>
                <a:schemeClr val="tx1"/>
              </a:solidFill>
            </a:rPr>
            <a:t>Expedientes de familias remitidos al Comité de Asignación Familiar.</a:t>
          </a:r>
        </a:p>
      </dsp:txBody>
      <dsp:txXfrm rot="10800000">
        <a:off x="1115690" y="3588430"/>
        <a:ext cx="3401069" cy="460114"/>
      </dsp:txXfrm>
    </dsp:sp>
    <dsp:sp modelId="{B0CD0F86-C8EB-44C8-9200-B990B4874858}">
      <dsp:nvSpPr>
        <dsp:cNvPr id="0" name=""/>
        <dsp:cNvSpPr/>
      </dsp:nvSpPr>
      <dsp:spPr>
        <a:xfrm>
          <a:off x="770604" y="3588430"/>
          <a:ext cx="460114" cy="460114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C1040-1FBB-4848-B520-5A996B8B6FF8}">
      <dsp:nvSpPr>
        <dsp:cNvPr id="0" name=""/>
        <dsp:cNvSpPr/>
      </dsp:nvSpPr>
      <dsp:spPr>
        <a:xfrm rot="10800000">
          <a:off x="1000662" y="4185892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17 </a:t>
          </a:r>
          <a:r>
            <a:rPr lang="es-EC" sz="1200" b="0" kern="1200" dirty="0">
              <a:solidFill>
                <a:schemeClr val="tx1"/>
              </a:solidFill>
            </a:rPr>
            <a:t>Remitidos a Terapia</a:t>
          </a:r>
        </a:p>
      </dsp:txBody>
      <dsp:txXfrm rot="10800000">
        <a:off x="1115690" y="4185892"/>
        <a:ext cx="3401069" cy="460114"/>
      </dsp:txXfrm>
    </dsp:sp>
    <dsp:sp modelId="{09CDE4CC-7A43-4825-A843-36730A9037AA}">
      <dsp:nvSpPr>
        <dsp:cNvPr id="0" name=""/>
        <dsp:cNvSpPr/>
      </dsp:nvSpPr>
      <dsp:spPr>
        <a:xfrm>
          <a:off x="770604" y="4185892"/>
          <a:ext cx="460114" cy="460114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DBB7F-4063-4F3D-A723-7CC7ED28DBF4}" type="datetimeFigureOut">
              <a:rPr lang="es-EC" smtClean="0"/>
              <a:pPr/>
              <a:t>22/10/2019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67B2F-EED2-45B8-8351-D1569E1E585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261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67B2F-EED2-45B8-8351-D1569E1E585D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697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3.png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chart" Target="../charts/chart9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chart" Target="../charts/chart8.xml"/><Relationship Id="rId2" Type="http://schemas.openxmlformats.org/officeDocument/2006/relationships/image" Target="../media/image1.png"/><Relationship Id="rId16" Type="http://schemas.openxmlformats.org/officeDocument/2006/relationships/chart" Target="../charts/chart7.xml"/><Relationship Id="rId20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chart" Target="../charts/chart10.xml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4" y="-24"/>
            <a:ext cx="8609828" cy="200026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857620" y="3967467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+mj-lt"/>
                <a:ea typeface="BatangChe" pitchFamily="49" charset="-127"/>
                <a:cs typeface="Andalus" pitchFamily="18" charset="-78"/>
              </a:rPr>
              <a:t>2019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42"/>
          <a:stretch>
            <a:fillRect/>
          </a:stretch>
        </p:blipFill>
        <p:spPr bwMode="auto">
          <a:xfrm>
            <a:off x="743213" y="1724012"/>
            <a:ext cx="7757877" cy="127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29" y="2890861"/>
            <a:ext cx="77247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4" r="59606" b="10767"/>
          <a:stretch>
            <a:fillRect/>
          </a:stretch>
        </p:blipFill>
        <p:spPr bwMode="auto">
          <a:xfrm>
            <a:off x="1071538" y="3143248"/>
            <a:ext cx="3133748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857752" y="3857628"/>
            <a:ext cx="212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Agosto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0628" y="4786322"/>
            <a:ext cx="928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600" dirty="0"/>
              <a:t>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 franja MIES-GOB última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179462" y="751131"/>
            <a:ext cx="7713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A agosto 2019, respecto del proceso de los candidatos a adoptantes, se han efectuado las siguientes actividades en las Unidades Técnicas de Adopciones a nivel nacional: </a:t>
            </a:r>
          </a:p>
          <a:p>
            <a:pPr>
              <a:buClr>
                <a:schemeClr val="accent5"/>
              </a:buClr>
              <a:buFont typeface="Wingdings" pitchFamily="2" charset="2"/>
              <a:buChar char="§"/>
            </a:pPr>
            <a:endParaRPr lang="es-EC" dirty="0">
              <a:latin typeface="Book Antiqua" pitchFamily="18" charset="0"/>
            </a:endParaRP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057783230"/>
              </p:ext>
            </p:extLst>
          </p:nvPr>
        </p:nvGraphicFramePr>
        <p:xfrm>
          <a:off x="-750178" y="1616598"/>
          <a:ext cx="5287364" cy="464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743766"/>
              </p:ext>
            </p:extLst>
          </p:nvPr>
        </p:nvGraphicFramePr>
        <p:xfrm>
          <a:off x="3822008" y="2348881"/>
          <a:ext cx="5321992" cy="2623898"/>
        </p:xfrm>
        <a:graphic>
          <a:graphicData uri="http://schemas.openxmlformats.org/drawingml/2006/table">
            <a:tbl>
              <a:tblPr/>
              <a:tblGrid>
                <a:gridCol w="445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14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5317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AGOSTO 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ZONA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REGISTRO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ENTREVISTA INICIAL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SOLICITUD PAREJAS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SOLICITUD PERSONAS SOLAS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 HOGAR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PROCESOS PSICO-LÓGICOS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FAMILIAS IDONEAS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 EXPEDIENTES CAF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36671" y="5176999"/>
            <a:ext cx="7670657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500" dirty="0">
              <a:latin typeface="Book Antiqua" pitchFamily="18" charset="0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  48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adopciones fueron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nacionales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y 9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internacionales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 35 </a:t>
            </a:r>
            <a:r>
              <a:rPr lang="es-EC" sz="1400" b="1" dirty="0">
                <a:solidFill>
                  <a:srgbClr val="000000"/>
                </a:solidFill>
                <a:latin typeface="Book Antiqua"/>
              </a:rPr>
              <a:t>Niñas, niños Adolescentes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adoptados del Programa General de Adopciones. 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 22 </a:t>
            </a:r>
            <a:r>
              <a:rPr lang="es-EC" sz="1400" b="1" dirty="0">
                <a:solidFill>
                  <a:srgbClr val="000000"/>
                </a:solidFill>
                <a:latin typeface="Book Antiqua"/>
              </a:rPr>
              <a:t>Niñas, niños Adolescentes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adoptados del Programa de Atención Prioritaria.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714348" y="928670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Arial" pitchFamily="34" charset="0"/>
                <a:cs typeface="Arial" pitchFamily="34" charset="0"/>
              </a:rPr>
              <a:t>A agosto 2019 se realizaron 57 adopciones de acuerdo al siguiente detalle: 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42232"/>
              </p:ext>
            </p:extLst>
          </p:nvPr>
        </p:nvGraphicFramePr>
        <p:xfrm>
          <a:off x="0" y="1484784"/>
          <a:ext cx="9144014" cy="3672408"/>
        </p:xfrm>
        <a:graphic>
          <a:graphicData uri="http://schemas.openxmlformats.org/drawingml/2006/table">
            <a:tbl>
              <a:tblPr/>
              <a:tblGrid>
                <a:gridCol w="61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089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1157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227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ZONA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Z3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Z4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Z5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Z6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Z7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Z8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Z9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Subtotal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9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Nacional (N) / </a:t>
                      </a:r>
                      <a:r>
                        <a:rPr lang="es-EC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Inte-rnacional</a:t>
                      </a:r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(I)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Nacional e </a:t>
                      </a:r>
                      <a:r>
                        <a:rPr lang="es-EC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Inter-nacional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ENERO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FEBRERO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MARZO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ABRIL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MAYO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JUNIO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JULIO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AGOSTO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SUBTOTAL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978" y="0"/>
            <a:ext cx="4308022" cy="1000854"/>
          </a:xfrm>
          <a:prstGeom prst="rect">
            <a:avLst/>
          </a:prstGeom>
        </p:spPr>
      </p:pic>
      <p:pic>
        <p:nvPicPr>
          <p:cNvPr id="5" name="4 Imagen" descr="TReN De SeGuiMieNTo-01.jpg"/>
          <p:cNvPicPr>
            <a:picLocks noChangeAspect="1"/>
          </p:cNvPicPr>
          <p:nvPr/>
        </p:nvPicPr>
        <p:blipFill>
          <a:blip r:embed="rId3"/>
          <a:srcRect t="70970"/>
          <a:stretch>
            <a:fillRect/>
          </a:stretch>
        </p:blipFill>
        <p:spPr>
          <a:xfrm>
            <a:off x="642910" y="5357826"/>
            <a:ext cx="7607264" cy="1500174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85720" y="785794"/>
            <a:ext cx="85011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accent5"/>
              </a:buClr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Hasta agosto 2019 se realizaron 57 adopciones de las cuales 48 fueron nacionales y 9 internacionales. </a:t>
            </a:r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57158" y="1285860"/>
          <a:ext cx="2500329" cy="3533775"/>
        </p:xfrm>
        <a:graphic>
          <a:graphicData uri="http://schemas.openxmlformats.org/drawingml/2006/table">
            <a:tbl>
              <a:tblPr/>
              <a:tblGrid>
                <a:gridCol w="833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NIÑAS, NIÑOS Y ADOLESCENTES ADOPTADOS POR ZONA </a:t>
                      </a:r>
                      <a:r>
                        <a:rPr lang="es-EC" sz="12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 AGOSTO 2019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ZONA</a:t>
                      </a:r>
                      <a:r>
                        <a:rPr lang="es-EC" sz="9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ADOPCIONES NACIONALES</a:t>
                      </a:r>
                      <a:r>
                        <a:rPr lang="es-EC" sz="9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ADOPCIONES INTERNACIONALES</a:t>
                      </a:r>
                      <a:r>
                        <a:rPr lang="es-EC" sz="9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Z1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Z2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Z3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Z4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Z5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Z6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Z7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Z8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Z9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SUBTOTAL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0" name="5 Gráfico"/>
          <p:cNvGraphicFramePr/>
          <p:nvPr/>
        </p:nvGraphicFramePr>
        <p:xfrm>
          <a:off x="3929058" y="1142984"/>
          <a:ext cx="4786346" cy="245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7 Gráfico"/>
          <p:cNvGraphicFramePr/>
          <p:nvPr>
            <p:extLst>
              <p:ext uri="{D42A27DB-BD31-4B8C-83A1-F6EECF244321}">
                <p14:modId xmlns:p14="http://schemas.microsoft.com/office/powerpoint/2010/main" val="671692014"/>
              </p:ext>
            </p:extLst>
          </p:nvPr>
        </p:nvGraphicFramePr>
        <p:xfrm>
          <a:off x="3786182" y="3571876"/>
          <a:ext cx="500066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1472" y="1282471"/>
            <a:ext cx="7365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niñas, niños y adolescentes se encuentran en aptitud legal para ser adoptados*:</a:t>
            </a:r>
          </a:p>
        </p:txBody>
      </p:sp>
      <p:pic>
        <p:nvPicPr>
          <p:cNvPr id="5" name="4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graphicFrame>
        <p:nvGraphicFramePr>
          <p:cNvPr id="6" name="Tabla 11"/>
          <p:cNvGraphicFramePr>
            <a:graphicFrameLocks noGrp="1"/>
          </p:cNvGraphicFramePr>
          <p:nvPr/>
        </p:nvGraphicFramePr>
        <p:xfrm>
          <a:off x="2962403" y="2924945"/>
          <a:ext cx="1040828" cy="3576389"/>
        </p:xfrm>
        <a:graphic>
          <a:graphicData uri="http://schemas.openxmlformats.org/drawingml/2006/table">
            <a:tbl>
              <a:tblPr/>
              <a:tblGrid>
                <a:gridCol w="104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977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NNA con declaratoria de adoptabilidad por zona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71472" y="1928802"/>
            <a:ext cx="1268825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Book Antiqua" pitchFamily="18" charset="0"/>
                <a:cs typeface="Arial" pitchFamily="34" charset="0"/>
              </a:rPr>
              <a:t>Por género: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Book Antiqu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62981" y="2603920"/>
            <a:ext cx="1780428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grupo de edad: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833042" y="4884653"/>
            <a:ext cx="1714512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grupo étnico: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09" b="38954"/>
          <a:stretch/>
        </p:blipFill>
        <p:spPr bwMode="auto">
          <a:xfrm>
            <a:off x="4847105" y="2951277"/>
            <a:ext cx="2643206" cy="67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errar llave"/>
          <p:cNvSpPr/>
          <p:nvPr/>
        </p:nvSpPr>
        <p:spPr>
          <a:xfrm>
            <a:off x="7500958" y="1643050"/>
            <a:ext cx="397959" cy="49161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200"/>
          </a:p>
        </p:txBody>
      </p:sp>
      <p:sp>
        <p:nvSpPr>
          <p:cNvPr id="12" name="11 Rectángulo"/>
          <p:cNvSpPr/>
          <p:nvPr/>
        </p:nvSpPr>
        <p:spPr>
          <a:xfrm>
            <a:off x="7838401" y="4127849"/>
            <a:ext cx="1162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NNA con declaratoria de 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adoptabilidad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concedida.</a:t>
            </a:r>
          </a:p>
        </p:txBody>
      </p:sp>
      <p:sp>
        <p:nvSpPr>
          <p:cNvPr id="13" name="Rectángulo 5"/>
          <p:cNvSpPr/>
          <p:nvPr/>
        </p:nvSpPr>
        <p:spPr>
          <a:xfrm>
            <a:off x="7992827" y="3681715"/>
            <a:ext cx="6511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224</a:t>
            </a:r>
          </a:p>
        </p:txBody>
      </p:sp>
      <p:graphicFrame>
        <p:nvGraphicFramePr>
          <p:cNvPr id="14" name="Tabla 7"/>
          <p:cNvGraphicFramePr>
            <a:graphicFrameLocks noGrp="1"/>
          </p:cNvGraphicFramePr>
          <p:nvPr/>
        </p:nvGraphicFramePr>
        <p:xfrm>
          <a:off x="4395544" y="3623075"/>
          <a:ext cx="3208376" cy="1076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2455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0 –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4 años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5 –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9 años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10 – 15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Más de 16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15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8"/>
          <p:cNvGraphicFramePr>
            <a:graphicFrameLocks noGrp="1"/>
          </p:cNvGraphicFramePr>
          <p:nvPr/>
        </p:nvGraphicFramePr>
        <p:xfrm>
          <a:off x="4271967" y="5603913"/>
          <a:ext cx="3331953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3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633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Mestizo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Afro-ecuatoriano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Indígena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Montubio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86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9" r="50578" b="39268"/>
          <a:stretch/>
        </p:blipFill>
        <p:spPr bwMode="auto">
          <a:xfrm>
            <a:off x="5689105" y="4886629"/>
            <a:ext cx="1165462" cy="7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571472" y="3071810"/>
            <a:ext cx="1780428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zona: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643050"/>
            <a:ext cx="547006" cy="95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857364"/>
            <a:ext cx="499856" cy="70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a 4"/>
          <p:cNvGraphicFramePr>
            <a:graphicFrameLocks noGrp="1"/>
          </p:cNvGraphicFramePr>
          <p:nvPr/>
        </p:nvGraphicFramePr>
        <p:xfrm>
          <a:off x="2994387" y="1719591"/>
          <a:ext cx="2332946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6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238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Género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Masculino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Generó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Femenino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38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21 Rectángulo redondeado"/>
          <p:cNvSpPr/>
          <p:nvPr/>
        </p:nvSpPr>
        <p:spPr>
          <a:xfrm>
            <a:off x="571472" y="784806"/>
            <a:ext cx="5070770" cy="4320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C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de niñas, niños y adolescentes con declaratoria de adoptabilidad - 2019</a:t>
            </a:r>
          </a:p>
        </p:txBody>
      </p:sp>
      <p:graphicFrame>
        <p:nvGraphicFramePr>
          <p:cNvPr id="23" name="2 Gráfico"/>
          <p:cNvGraphicFramePr>
            <a:graphicFrameLocks/>
          </p:cNvGraphicFramePr>
          <p:nvPr/>
        </p:nvGraphicFramePr>
        <p:xfrm>
          <a:off x="0" y="3455133"/>
          <a:ext cx="2896118" cy="330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71472" y="6650142"/>
            <a:ext cx="6715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*Dato actualizado a octubre de 2018, en virtud de la transferencia de competencias de información y seguimiento a la DSPE.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430755" y="2437351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49%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550959" y="2448865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51%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589797" y="4762936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6%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5642242" y="4786573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30%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576062" y="4776140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64%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712474" y="6427887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78%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421710" y="6453409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12%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238677" y="6460596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10%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7012422" y="6453409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0%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215897" y="764704"/>
            <a:ext cx="6840760" cy="70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Por pertenencia a un grupo de hermanos: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400" dirty="0">
              <a:latin typeface="Book Antiqu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56211" y="3086581"/>
            <a:ext cx="5332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Book Antiqua" pitchFamily="18" charset="0"/>
              </a:rPr>
              <a:t>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Por estado de salud: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400" dirty="0">
              <a:latin typeface="Book Antiqu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94477"/>
            <a:ext cx="22669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errar llave"/>
          <p:cNvSpPr/>
          <p:nvPr/>
        </p:nvSpPr>
        <p:spPr>
          <a:xfrm>
            <a:off x="6522209" y="889723"/>
            <a:ext cx="397959" cy="49161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"/>
          <p:cNvSpPr/>
          <p:nvPr/>
        </p:nvSpPr>
        <p:spPr>
          <a:xfrm>
            <a:off x="6904621" y="4194577"/>
            <a:ext cx="1980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Arial" pitchFamily="34" charset="0"/>
                <a:cs typeface="Arial" pitchFamily="34" charset="0"/>
              </a:rPr>
              <a:t>NNA con declaratoria de adoptabilidad concedida</a:t>
            </a:r>
            <a:endParaRPr lang="es-EC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979711" y="2184540"/>
          <a:ext cx="3497691" cy="890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280"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Grupo de  Hermanos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Solos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Se desconoce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89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133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76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683569" y="4623471"/>
          <a:ext cx="5872870" cy="1310640"/>
        </p:xfrm>
        <a:graphic>
          <a:graphicData uri="http://schemas.openxmlformats.org/drawingml/2006/table">
            <a:tbl>
              <a:tblPr firstRow="1" bandRow="1"/>
              <a:tblGrid>
                <a:gridCol w="70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2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2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Sanos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s-EC" sz="1400" b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Alguna Discapacidad</a:t>
                      </a:r>
                      <a:endParaRPr lang="es-EC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s-EC" sz="1400" b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Enfermedad que Requiere Cuidado</a:t>
                      </a:r>
                      <a:endParaRPr lang="es-EC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Requiere Valoración o está en Exámenes para Determinar Salud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146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49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33" y="3778494"/>
            <a:ext cx="632793" cy="83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56341"/>
            <a:ext cx="1482969" cy="85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4" y="3583727"/>
            <a:ext cx="646094" cy="94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6098">
            <a:off x="4813648" y="3772028"/>
            <a:ext cx="520085" cy="57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62" y="1287745"/>
            <a:ext cx="852248" cy="852248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991112" y="2763046"/>
            <a:ext cx="155042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224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372667" y="3079664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59%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501455" y="3089670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34%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657815" y="3074686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7%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740589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65%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465762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22%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2790768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9%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370227" y="6025723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280453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80" y="0"/>
            <a:ext cx="4308022" cy="100085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00034" y="928670"/>
            <a:ext cx="7786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73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familias se encuentran en espera de asignación en los Comités de Asignación Familiar (CAF) a agosto de 2019, de las cuales : </a:t>
            </a:r>
          </a:p>
        </p:txBody>
      </p:sp>
      <p:sp>
        <p:nvSpPr>
          <p:cNvPr id="2" name="1 Flecha derecha"/>
          <p:cNvSpPr/>
          <p:nvPr/>
        </p:nvSpPr>
        <p:spPr>
          <a:xfrm rot="10800000">
            <a:off x="6072198" y="2643181"/>
            <a:ext cx="43204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>
            <a:off x="2643174" y="2643182"/>
            <a:ext cx="43204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5" name="14 Imagen" descr="mujer-01.png"/>
          <p:cNvPicPr>
            <a:picLocks noChangeAspect="1"/>
          </p:cNvPicPr>
          <p:nvPr/>
        </p:nvPicPr>
        <p:blipFill>
          <a:blip r:embed="rId3" cstate="print"/>
          <a:srcRect l="39844" t="12427" r="40625" b="10216"/>
          <a:stretch>
            <a:fillRect/>
          </a:stretch>
        </p:blipFill>
        <p:spPr>
          <a:xfrm>
            <a:off x="6715140" y="1571612"/>
            <a:ext cx="637839" cy="1785950"/>
          </a:xfrm>
          <a:prstGeom prst="rect">
            <a:avLst/>
          </a:prstGeom>
        </p:spPr>
      </p:pic>
      <p:pic>
        <p:nvPicPr>
          <p:cNvPr id="19" name="18 Imagen" descr="Hombre pareja 1-01.png"/>
          <p:cNvPicPr>
            <a:picLocks noChangeAspect="1"/>
          </p:cNvPicPr>
          <p:nvPr/>
        </p:nvPicPr>
        <p:blipFill>
          <a:blip r:embed="rId4" cstate="print"/>
          <a:srcRect l="35937" t="9111" r="37500" b="9111"/>
          <a:stretch>
            <a:fillRect/>
          </a:stretch>
        </p:blipFill>
        <p:spPr>
          <a:xfrm>
            <a:off x="7358082" y="1500174"/>
            <a:ext cx="857256" cy="18657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714488"/>
            <a:ext cx="10191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11 Gráfico"/>
          <p:cNvGraphicFramePr/>
          <p:nvPr/>
        </p:nvGraphicFramePr>
        <p:xfrm>
          <a:off x="2714612" y="1500174"/>
          <a:ext cx="3429024" cy="193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7 Gráfico"/>
          <p:cNvGraphicFramePr>
            <a:graphicFrameLocks/>
          </p:cNvGraphicFramePr>
          <p:nvPr/>
        </p:nvGraphicFramePr>
        <p:xfrm>
          <a:off x="214282" y="3643314"/>
          <a:ext cx="4572000" cy="29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486130"/>
              </p:ext>
            </p:extLst>
          </p:nvPr>
        </p:nvGraphicFramePr>
        <p:xfrm>
          <a:off x="4857752" y="3357562"/>
          <a:ext cx="3971741" cy="3335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5346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-142900"/>
            <a:ext cx="4308022" cy="100085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929190" y="3571876"/>
            <a:ext cx="1156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accent5"/>
              </a:buClr>
            </a:pPr>
            <a:r>
              <a:rPr lang="es-EC" sz="1050" dirty="0">
                <a:latin typeface="Arial" pitchFamily="34" charset="0"/>
                <a:cs typeface="Arial" pitchFamily="34" charset="0"/>
              </a:rPr>
              <a:t>Familias se encuentran en espera de asignación en los Comités de Asignación Familiar, a agosto 2019.</a:t>
            </a:r>
          </a:p>
        </p:txBody>
      </p:sp>
      <p:sp>
        <p:nvSpPr>
          <p:cNvPr id="3" name="2 Cerrar llave"/>
          <p:cNvSpPr/>
          <p:nvPr/>
        </p:nvSpPr>
        <p:spPr>
          <a:xfrm>
            <a:off x="4674531" y="928670"/>
            <a:ext cx="348038" cy="42148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Cerrar llave"/>
          <p:cNvSpPr/>
          <p:nvPr/>
        </p:nvSpPr>
        <p:spPr>
          <a:xfrm rot="10800000">
            <a:off x="5857884" y="928670"/>
            <a:ext cx="348038" cy="44644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5214950"/>
            <a:ext cx="642942" cy="43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bajo"/>
          <p:cNvSpPr/>
          <p:nvPr/>
        </p:nvSpPr>
        <p:spPr>
          <a:xfrm>
            <a:off x="5429256" y="3071810"/>
            <a:ext cx="45719" cy="474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2214554"/>
            <a:ext cx="1092175" cy="88468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072066" y="2285992"/>
            <a:ext cx="7549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73</a:t>
            </a:r>
            <a:endParaRPr lang="es-E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523" y="714356"/>
            <a:ext cx="919477" cy="77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15" y="3562112"/>
            <a:ext cx="504906" cy="46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33 Imagen" descr="Niño1 letraA-01.png"/>
          <p:cNvPicPr>
            <a:picLocks noChangeAspect="1"/>
          </p:cNvPicPr>
          <p:nvPr/>
        </p:nvPicPr>
        <p:blipFill>
          <a:blip r:embed="rId7" cstate="print"/>
          <a:srcRect l="29372" t="27083" r="29371" b="44792"/>
          <a:stretch>
            <a:fillRect/>
          </a:stretch>
        </p:blipFill>
        <p:spPr>
          <a:xfrm>
            <a:off x="8056427" y="3464719"/>
            <a:ext cx="666755" cy="642942"/>
          </a:xfrm>
          <a:prstGeom prst="rect">
            <a:avLst/>
          </a:prstGeom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75" y="2070540"/>
            <a:ext cx="337647" cy="49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30" y="1883705"/>
            <a:ext cx="428628" cy="84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0" y="1656733"/>
            <a:ext cx="606949" cy="95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92" y="1544527"/>
            <a:ext cx="605551" cy="108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57" y="1472026"/>
            <a:ext cx="851731" cy="119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01" y="3715987"/>
            <a:ext cx="655396" cy="90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7" y="3373092"/>
            <a:ext cx="713644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5000636"/>
            <a:ext cx="587990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457818"/>
              </p:ext>
            </p:extLst>
          </p:nvPr>
        </p:nvGraphicFramePr>
        <p:xfrm>
          <a:off x="243135" y="833159"/>
          <a:ext cx="492922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571790"/>
              </p:ext>
            </p:extLst>
          </p:nvPr>
        </p:nvGraphicFramePr>
        <p:xfrm>
          <a:off x="5822288" y="142852"/>
          <a:ext cx="3705247" cy="303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673899"/>
              </p:ext>
            </p:extLst>
          </p:nvPr>
        </p:nvGraphicFramePr>
        <p:xfrm>
          <a:off x="6000760" y="4643446"/>
          <a:ext cx="3027725" cy="194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3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450464"/>
              </p:ext>
            </p:extLst>
          </p:nvPr>
        </p:nvGraphicFramePr>
        <p:xfrm>
          <a:off x="307376" y="3099236"/>
          <a:ext cx="4228906" cy="2446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7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897145"/>
              </p:ext>
            </p:extLst>
          </p:nvPr>
        </p:nvGraphicFramePr>
        <p:xfrm>
          <a:off x="6201296" y="2942406"/>
          <a:ext cx="2521886" cy="196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9" name="Tabla 5">
            <a:extLst>
              <a:ext uri="{FF2B5EF4-FFF2-40B4-BE49-F238E27FC236}">
                <a16:creationId xmlns:a16="http://schemas.microsoft.com/office/drawing/2014/main" id="{07E4FF6D-E0C4-4275-9968-4B26E9754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290168"/>
              </p:ext>
            </p:extLst>
          </p:nvPr>
        </p:nvGraphicFramePr>
        <p:xfrm>
          <a:off x="-5102" y="5321582"/>
          <a:ext cx="5004040" cy="1519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936">
                  <a:extLst>
                    <a:ext uri="{9D8B030D-6E8A-4147-A177-3AD203B41FA5}">
                      <a16:colId xmlns:a16="http://schemas.microsoft.com/office/drawing/2014/main" val="2994010917"/>
                    </a:ext>
                  </a:extLst>
                </a:gridCol>
                <a:gridCol w="1304332">
                  <a:extLst>
                    <a:ext uri="{9D8B030D-6E8A-4147-A177-3AD203B41FA5}">
                      <a16:colId xmlns:a16="http://schemas.microsoft.com/office/drawing/2014/main" val="1220093143"/>
                    </a:ext>
                  </a:extLst>
                </a:gridCol>
                <a:gridCol w="1225886">
                  <a:extLst>
                    <a:ext uri="{9D8B030D-6E8A-4147-A177-3AD203B41FA5}">
                      <a16:colId xmlns:a16="http://schemas.microsoft.com/office/drawing/2014/main" val="4227532040"/>
                    </a:ext>
                  </a:extLst>
                </a:gridCol>
                <a:gridCol w="1225886">
                  <a:extLst>
                    <a:ext uri="{9D8B030D-6E8A-4147-A177-3AD203B41FA5}">
                      <a16:colId xmlns:a16="http://schemas.microsoft.com/office/drawing/2014/main" val="1818731922"/>
                    </a:ext>
                  </a:extLst>
                </a:gridCol>
              </a:tblGrid>
              <a:tr h="1386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Elaborado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Revisado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Aprobado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>
                          <a:effectLst/>
                        </a:rPr>
                        <a:t>Validado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462943"/>
                  </a:ext>
                </a:extLst>
              </a:tr>
              <a:tr h="9161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Ma. Belén Cevallos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Analista Nacional de  Adopciones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Andrea Lascano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Especialista Nacional de Adopciones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Indira </a:t>
                      </a:r>
                      <a:r>
                        <a:rPr lang="es-EC" sz="1100" dirty="0" err="1">
                          <a:effectLst/>
                        </a:rPr>
                        <a:t>Urgilés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Directora Nacional de Adopciones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Juan Carlos </a:t>
                      </a:r>
                      <a:r>
                        <a:rPr lang="es-EC" sz="1100" dirty="0" err="1">
                          <a:effectLst/>
                        </a:rPr>
                        <a:t>Coellar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Subsecretario de Protección Especial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2717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8828</TotalTime>
  <Words>931</Words>
  <Application>Microsoft Office PowerPoint</Application>
  <PresentationFormat>Presentación en pantalla (4:3)</PresentationFormat>
  <Paragraphs>525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cesar.carranza</dc:creator>
  <cp:lastModifiedBy>Indira Nicole Urgiles Encalada</cp:lastModifiedBy>
  <cp:revision>263</cp:revision>
  <dcterms:created xsi:type="dcterms:W3CDTF">2018-11-06T22:16:35Z</dcterms:created>
  <dcterms:modified xsi:type="dcterms:W3CDTF">2019-10-22T15:07:37Z</dcterms:modified>
</cp:coreProperties>
</file>