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0" r:id="rId2"/>
    <p:sldId id="281" r:id="rId3"/>
    <p:sldId id="282" r:id="rId4"/>
    <p:sldId id="283" r:id="rId5"/>
    <p:sldId id="278" r:id="rId6"/>
    <p:sldId id="279" r:id="rId7"/>
    <p:sldId id="270" r:id="rId8"/>
    <p:sldId id="271" r:id="rId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ledad Vela" initials="SV" lastIdx="8" clrIdx="0">
    <p:extLst>
      <p:ext uri="{19B8F6BF-5375-455C-9EA6-DF929625EA0E}">
        <p15:presenceInfo xmlns:p15="http://schemas.microsoft.com/office/powerpoint/2012/main" userId="S-1-5-21-1895141402-3011699321-2022783076-140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2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Datos%20recibidos\2019\Matrices%20mensuales\Julio\Consolidaci&#243;n\Consolidado%20Fichas%20Cuantitativas%20NNA%20-%20Junio%202019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image" Target="../media/image39.jpeg"/><Relationship Id="rId4" Type="http://schemas.openxmlformats.org/officeDocument/2006/relationships/oleObject" Target="file:///C:\Users\maria.cevallos\Desktop\Datos%20recibidos\2019\Matrices%20mensuales\Julio\Consolidaci&#243;n\NNA%20y%20FAMILIAS%20CAF%20JUNIO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Datos%20recibidos\2019\Matrices%20mensuales\Julio\Consolidaci&#243;n\NNA%20y%20FAMILIAS%20CAF%20JUNI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Datos%20recibidos\2019\Matrices%20mensuales\Julio\Consolidaci&#243;n\Consolidado%20Fichas%20Cuantitativas%20NNA%20-%20Junio%202019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julio\NNA%20y%20FAMILIAS%20CAF%20JUNI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julio\NNA%20y%20FAMILIAS%20CAF%20JUNI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julio\NNA%20y%20FAMILIAS%20CAF%20JUNIO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julio\NNA%20y%20FAMILIAS%20CAF%20JUNIO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julio\NNA%20y%20FAMILIAS%20CAF%20JUNIO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a.cevallos\Desktop\julio\NNA%20y%20FAMILIAS%20CAF%20JUNI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 sz="1600" b="1" i="0" baseline="0" dirty="0"/>
              <a:t>NNA Adoptados  por zona a julio 2019</a:t>
            </a:r>
            <a:endParaRPr lang="es-EC" sz="1600" dirty="0"/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Hoja3!$B$3</c:f>
              <c:strCache>
                <c:ptCount val="1"/>
                <c:pt idx="0">
                  <c:v>ADOPCIONES NACIONALES 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Hoja3!$A$4:$A$12</c:f>
              <c:strCache>
                <c:ptCount val="9"/>
                <c:pt idx="0">
                  <c:v>Z1  </c:v>
                </c:pt>
                <c:pt idx="1">
                  <c:v>Z2  </c:v>
                </c:pt>
                <c:pt idx="2">
                  <c:v>Z3  </c:v>
                </c:pt>
                <c:pt idx="3">
                  <c:v>Z4  </c:v>
                </c:pt>
                <c:pt idx="4">
                  <c:v>Z5  </c:v>
                </c:pt>
                <c:pt idx="5">
                  <c:v>Z6  </c:v>
                </c:pt>
                <c:pt idx="6">
                  <c:v>Z7  </c:v>
                </c:pt>
                <c:pt idx="7">
                  <c:v>Z8  </c:v>
                </c:pt>
                <c:pt idx="8">
                  <c:v>Z9  </c:v>
                </c:pt>
              </c:strCache>
            </c:strRef>
          </c:cat>
          <c:val>
            <c:numRef>
              <c:f>Hoja3!$B$4:$B$12</c:f>
              <c:numCache>
                <c:formatCode>General</c:formatCode>
                <c:ptCount val="9"/>
                <c:pt idx="0">
                  <c:v>2</c:v>
                </c:pt>
                <c:pt idx="1">
                  <c:v>0</c:v>
                </c:pt>
                <c:pt idx="2">
                  <c:v>9</c:v>
                </c:pt>
                <c:pt idx="3">
                  <c:v>2</c:v>
                </c:pt>
                <c:pt idx="4">
                  <c:v>0</c:v>
                </c:pt>
                <c:pt idx="5">
                  <c:v>8</c:v>
                </c:pt>
                <c:pt idx="6">
                  <c:v>9</c:v>
                </c:pt>
                <c:pt idx="7">
                  <c:v>5</c:v>
                </c:pt>
                <c:pt idx="8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4FE-42C0-AB72-AF79409D63BC}"/>
            </c:ext>
          </c:extLst>
        </c:ser>
        <c:ser>
          <c:idx val="1"/>
          <c:order val="1"/>
          <c:tx>
            <c:strRef>
              <c:f>Hoja3!$C$3</c:f>
              <c:strCache>
                <c:ptCount val="1"/>
                <c:pt idx="0">
                  <c:v>ADOPCIONES INTERNACIONALES 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Hoja3!$A$4:$A$12</c:f>
              <c:strCache>
                <c:ptCount val="9"/>
                <c:pt idx="0">
                  <c:v>Z1  </c:v>
                </c:pt>
                <c:pt idx="1">
                  <c:v>Z2  </c:v>
                </c:pt>
                <c:pt idx="2">
                  <c:v>Z3  </c:v>
                </c:pt>
                <c:pt idx="3">
                  <c:v>Z4  </c:v>
                </c:pt>
                <c:pt idx="4">
                  <c:v>Z5  </c:v>
                </c:pt>
                <c:pt idx="5">
                  <c:v>Z6  </c:v>
                </c:pt>
                <c:pt idx="6">
                  <c:v>Z7  </c:v>
                </c:pt>
                <c:pt idx="7">
                  <c:v>Z8  </c:v>
                </c:pt>
                <c:pt idx="8">
                  <c:v>Z9  </c:v>
                </c:pt>
              </c:strCache>
            </c:strRef>
          </c:cat>
          <c:val>
            <c:numRef>
              <c:f>Hoja3!$C$4:$C$12</c:f>
              <c:numCache>
                <c:formatCode>General</c:formatCode>
                <c:ptCount val="9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4FE-42C0-AB72-AF79409D63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5715200"/>
        <c:axId val="75305728"/>
      </c:lineChart>
      <c:catAx>
        <c:axId val="657152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5305728"/>
        <c:crosses val="autoZero"/>
        <c:auto val="1"/>
        <c:lblAlgn val="ctr"/>
        <c:lblOffset val="100"/>
        <c:noMultiLvlLbl val="0"/>
      </c:catAx>
      <c:valAx>
        <c:axId val="75305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57152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/>
            </a:pPr>
            <a:r>
              <a:rPr lang="es-EC" sz="1300" dirty="0"/>
              <a:t>Expectativa</a:t>
            </a:r>
            <a:r>
              <a:rPr lang="es-EC" sz="1300" baseline="0" dirty="0"/>
              <a:t> respecto a etnia</a:t>
            </a:r>
            <a:endParaRPr lang="es-EC" sz="1300" dirty="0"/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468021306361327E-2"/>
          <c:y val="0.26641751848197315"/>
          <c:w val="0.9150639573872773"/>
          <c:h val="0.31953623457157593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rgbClr val="00FF00"/>
            </a:solidFill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  <c:extLst>
              <c:ext xmlns:c16="http://schemas.microsoft.com/office/drawing/2014/chart" uri="{C3380CC4-5D6E-409C-BE32-E72D297353CC}">
                <c16:uniqueId val="{00000000-8A2F-4AE5-A022-836F6B93286D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5400000" scaled="0"/>
              </a:gradFill>
            </c:spPr>
            <c:extLst>
              <c:ext xmlns:c16="http://schemas.microsoft.com/office/drawing/2014/chart" uri="{C3380CC4-5D6E-409C-BE32-E72D297353CC}">
                <c16:uniqueId val="{00000001-8A2F-4AE5-A022-836F6B93286D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8A2F-4AE5-A022-836F6B93286D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</c:spPr>
            <c:extLst>
              <c:ext xmlns:c16="http://schemas.microsoft.com/office/drawing/2014/chart" uri="{C3380CC4-5D6E-409C-BE32-E72D297353CC}">
                <c16:uniqueId val="{00000003-8A2F-4AE5-A022-836F6B93286D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</c:spPr>
            <c:extLst>
              <c:ext xmlns:c16="http://schemas.microsoft.com/office/drawing/2014/chart" uri="{C3380CC4-5D6E-409C-BE32-E72D297353CC}">
                <c16:uniqueId val="{00000004-8A2F-4AE5-A022-836F6B9328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4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'Familias JULIO'!$D$88:$H$88</c:f>
              <c:strCache>
                <c:ptCount val="5"/>
                <c:pt idx="0">
                  <c:v>ABIERTA</c:v>
                </c:pt>
                <c:pt idx="1">
                  <c:v>MESTIZA O INDÍGENA</c:v>
                </c:pt>
                <c:pt idx="2">
                  <c:v>MESTIZA</c:v>
                </c:pt>
                <c:pt idx="3">
                  <c:v>AFROECUATORIANA</c:v>
                </c:pt>
                <c:pt idx="4">
                  <c:v>MONTUBIO</c:v>
                </c:pt>
              </c:strCache>
            </c:strRef>
          </c:cat>
          <c:val>
            <c:numRef>
              <c:f>'Familias JULIO'!$D$89:$H$89</c:f>
              <c:numCache>
                <c:formatCode>General</c:formatCode>
                <c:ptCount val="5"/>
                <c:pt idx="0">
                  <c:v>50</c:v>
                </c:pt>
                <c:pt idx="1">
                  <c:v>4</c:v>
                </c:pt>
                <c:pt idx="2">
                  <c:v>21</c:v>
                </c:pt>
                <c:pt idx="3">
                  <c:v>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A2F-4AE5-A022-836F6B9328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436928"/>
        <c:axId val="29446912"/>
        <c:axId val="29467520"/>
      </c:bar3DChart>
      <c:catAx>
        <c:axId val="29436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 sz="1100"/>
            </a:pPr>
            <a:endParaRPr lang="es-EC"/>
          </a:p>
        </c:txPr>
        <c:crossAx val="29446912"/>
        <c:crosses val="autoZero"/>
        <c:auto val="1"/>
        <c:lblAlgn val="ctr"/>
        <c:lblOffset val="100"/>
        <c:noMultiLvlLbl val="0"/>
      </c:catAx>
      <c:valAx>
        <c:axId val="2944691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436928"/>
        <c:crosses val="autoZero"/>
        <c:crossBetween val="between"/>
      </c:valAx>
      <c:serAx>
        <c:axId val="29467520"/>
        <c:scaling>
          <c:orientation val="minMax"/>
        </c:scaling>
        <c:delete val="1"/>
        <c:axPos val="b"/>
        <c:majorTickMark val="out"/>
        <c:minorTickMark val="none"/>
        <c:tickLblPos val="nextTo"/>
        <c:crossAx val="29446912"/>
        <c:crosses val="autoZero"/>
      </c:serAx>
    </c:plotArea>
    <c:plotVisOnly val="1"/>
    <c:dispBlanksAs val="gap"/>
    <c:showDLblsOverMax val="0"/>
  </c:chart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/>
            </a:pPr>
            <a:r>
              <a:rPr lang="es-ES" sz="1300" dirty="0"/>
              <a:t>Expectativa respecto a género</a:t>
            </a:r>
          </a:p>
        </c:rich>
      </c:tx>
      <c:layout>
        <c:manualLayout>
          <c:xMode val="edge"/>
          <c:yMode val="edge"/>
          <c:x val="0.1698074377668142"/>
          <c:y val="5.8772487996760568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39504957797458E-2"/>
          <c:y val="0.2778469370046856"/>
          <c:w val="0.88920990084405083"/>
          <c:h val="0.43059871579799852"/>
        </c:manualLayout>
      </c:layout>
      <c:bar3DChart>
        <c:barDir val="col"/>
        <c:grouping val="standar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0-E1E0-48ED-AA6D-C76E1E312FA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E1E0-48ED-AA6D-C76E1E312FA8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2-E1E0-48ED-AA6D-C76E1E312FA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4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'Familias JULIO'!$G$83:$I$83</c:f>
              <c:strCache>
                <c:ptCount val="3"/>
                <c:pt idx="0">
                  <c:v>NIÑO O NIÑA</c:v>
                </c:pt>
                <c:pt idx="1">
                  <c:v>NIÑA</c:v>
                </c:pt>
                <c:pt idx="2">
                  <c:v>NIÑO</c:v>
                </c:pt>
              </c:strCache>
            </c:strRef>
          </c:cat>
          <c:val>
            <c:numRef>
              <c:f>'Familias JULIO'!$G$84:$I$84</c:f>
              <c:numCache>
                <c:formatCode>General</c:formatCode>
                <c:ptCount val="3"/>
                <c:pt idx="0">
                  <c:v>71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E0-48ED-AA6D-C76E1E312F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2695040"/>
        <c:axId val="32697344"/>
        <c:axId val="150994944"/>
      </c:bar3DChart>
      <c:catAx>
        <c:axId val="32695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 sz="1200"/>
            </a:pPr>
            <a:endParaRPr lang="es-EC"/>
          </a:p>
        </c:txPr>
        <c:crossAx val="32697344"/>
        <c:crosses val="autoZero"/>
        <c:auto val="1"/>
        <c:lblAlgn val="ctr"/>
        <c:lblOffset val="100"/>
        <c:noMultiLvlLbl val="0"/>
      </c:catAx>
      <c:valAx>
        <c:axId val="32697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2695040"/>
        <c:crosses val="autoZero"/>
        <c:crossBetween val="between"/>
      </c:valAx>
      <c:serAx>
        <c:axId val="150994944"/>
        <c:scaling>
          <c:orientation val="minMax"/>
        </c:scaling>
        <c:delete val="1"/>
        <c:axPos val="b"/>
        <c:majorTickMark val="out"/>
        <c:minorTickMark val="none"/>
        <c:tickLblPos val="nextTo"/>
        <c:crossAx val="32697344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 sz="1600" dirty="0"/>
              <a:t>NNA Adoptados mensualmente 2019</a:t>
            </a:r>
            <a:r>
              <a:rPr lang="es-EC" sz="1600" baseline="0" dirty="0"/>
              <a:t> </a:t>
            </a:r>
            <a:endParaRPr lang="es-EC" sz="1600" dirty="0"/>
          </a:p>
        </c:rich>
      </c:tx>
      <c:layout>
        <c:manualLayout>
          <c:xMode val="edge"/>
          <c:yMode val="edge"/>
          <c:x val="0.13324841120972039"/>
          <c:y val="0.12616399151441043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Hoja3!$B$30</c:f>
              <c:strCache>
                <c:ptCount val="1"/>
                <c:pt idx="0">
                  <c:v>ADOPCIONES NACIONALES  </c:v>
                </c:pt>
              </c:strCache>
            </c:strRef>
          </c:tx>
          <c:dLbls>
            <c:dLbl>
              <c:idx val="2"/>
              <c:layout>
                <c:manualLayout>
                  <c:x val="0"/>
                  <c:y val="-3.6601051014207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803-4427-B553-F54A6BC651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Hoja3!$A$31:$A$37</c:f>
              <c:strCache>
                <c:ptCount val="7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</c:strCache>
            </c:strRef>
          </c:cat>
          <c:val>
            <c:numRef>
              <c:f>Hoja3!$B$31:$B$37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9</c:v>
                </c:pt>
                <c:pt idx="3">
                  <c:v>8</c:v>
                </c:pt>
                <c:pt idx="4">
                  <c:v>5</c:v>
                </c:pt>
                <c:pt idx="5">
                  <c:v>4</c:v>
                </c:pt>
                <c:pt idx="6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803-4427-B553-F54A6BC65167}"/>
            </c:ext>
          </c:extLst>
        </c:ser>
        <c:ser>
          <c:idx val="1"/>
          <c:order val="1"/>
          <c:tx>
            <c:strRef>
              <c:f>Hoja3!$C$30</c:f>
              <c:strCache>
                <c:ptCount val="1"/>
                <c:pt idx="0">
                  <c:v>ADOPCIONES INTERNACIONALES  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Hoja3!$A$31:$A$37</c:f>
              <c:strCache>
                <c:ptCount val="7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</c:strCache>
            </c:strRef>
          </c:cat>
          <c:val>
            <c:numRef>
              <c:f>Hoja3!$C$31:$C$37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4</c:v>
                </c:pt>
                <c:pt idx="6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803-4427-B553-F54A6BC651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5622272"/>
        <c:axId val="75623808"/>
      </c:lineChart>
      <c:catAx>
        <c:axId val="75622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75623808"/>
        <c:crosses val="autoZero"/>
        <c:auto val="1"/>
        <c:lblAlgn val="ctr"/>
        <c:lblOffset val="100"/>
        <c:noMultiLvlLbl val="0"/>
      </c:catAx>
      <c:valAx>
        <c:axId val="756238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56222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lang="es-ES" sz="14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Porcentaje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zona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niñas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niños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adolescentes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14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declaratorias</a:t>
            </a:r>
            <a:r>
              <a:rPr lang="en-US" sz="1400" baseline="0" dirty="0">
                <a:latin typeface="Arial" panose="020B0604020202020204" pitchFamily="34" charset="0"/>
                <a:cs typeface="Arial" panose="020B0604020202020204" pitchFamily="34" charset="0"/>
              </a:rPr>
              <a:t> de adoptabilidad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3.1056164672716248E-2"/>
          <c:y val="1.5296364042222782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NNA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EC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Hoja1!$B$2:$B$10</c:f>
              <c:numCache>
                <c:formatCode>General</c:formatCode>
                <c:ptCount val="9"/>
                <c:pt idx="0">
                  <c:v>46</c:v>
                </c:pt>
                <c:pt idx="1">
                  <c:v>4</c:v>
                </c:pt>
                <c:pt idx="2">
                  <c:v>26</c:v>
                </c:pt>
                <c:pt idx="3">
                  <c:v>4</c:v>
                </c:pt>
                <c:pt idx="4">
                  <c:v>7</c:v>
                </c:pt>
                <c:pt idx="5">
                  <c:v>15</c:v>
                </c:pt>
                <c:pt idx="6">
                  <c:v>18</c:v>
                </c:pt>
                <c:pt idx="7">
                  <c:v>18</c:v>
                </c:pt>
                <c:pt idx="8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A2-4B31-89A1-075F2C7F3E6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331559694736197"/>
          <c:y val="0.23004923454626047"/>
          <c:w val="0.14804265572051969"/>
          <c:h val="0.69692214477159886"/>
        </c:manualLayout>
      </c:layout>
      <c:overlay val="0"/>
      <c:txPr>
        <a:bodyPr/>
        <a:lstStyle/>
        <a:p>
          <a:pPr rtl="0">
            <a:defRPr lang="es-ES"/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200"/>
            </a:pPr>
            <a:r>
              <a:rPr lang="es-EC" sz="1200" dirty="0"/>
              <a:t>Caracterización</a:t>
            </a:r>
            <a:r>
              <a:rPr lang="es-EC" sz="1200" baseline="0" dirty="0"/>
              <a:t> solicitantes en espera en el CAF</a:t>
            </a:r>
            <a:endParaRPr lang="es-EC" sz="12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'Familias JULIO'!$D$83</c:f>
              <c:strCache>
                <c:ptCount val="1"/>
                <c:pt idx="0">
                  <c:v>Personas solas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'Familias JULIO'!$D$84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9A-43B9-85F0-78DD85FF8EA0}"/>
            </c:ext>
          </c:extLst>
        </c:ser>
        <c:ser>
          <c:idx val="1"/>
          <c:order val="1"/>
          <c:tx>
            <c:strRef>
              <c:f>'Familias JULIO'!$E$83</c:f>
              <c:strCache>
                <c:ptCount val="1"/>
                <c:pt idx="0">
                  <c:v>Parejas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'Familias JULIO'!$E$84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9A-43B9-85F0-78DD85FF8E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6943744"/>
        <c:axId val="76945280"/>
      </c:barChart>
      <c:catAx>
        <c:axId val="76943744"/>
        <c:scaling>
          <c:orientation val="minMax"/>
        </c:scaling>
        <c:delete val="1"/>
        <c:axPos val="b"/>
        <c:majorTickMark val="none"/>
        <c:minorTickMark val="none"/>
        <c:tickLblPos val="nextTo"/>
        <c:crossAx val="76945280"/>
        <c:crosses val="autoZero"/>
        <c:auto val="1"/>
        <c:lblAlgn val="ctr"/>
        <c:lblOffset val="100"/>
        <c:noMultiLvlLbl val="0"/>
      </c:catAx>
      <c:valAx>
        <c:axId val="7694528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76943744"/>
        <c:crosses val="autoZero"/>
        <c:crossBetween val="between"/>
      </c:valAx>
    </c:plotArea>
    <c:legend>
      <c:legendPos val="t"/>
      <c:overlay val="0"/>
      <c:txPr>
        <a:bodyPr/>
        <a:lstStyle/>
        <a:p>
          <a:pPr>
            <a:defRPr lang="es-ES" sz="1400"/>
          </a:pPr>
          <a:endParaRPr lang="es-EC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b="1"/>
            </a:pPr>
            <a:r>
              <a:rPr lang="es-EC" sz="1600" b="1" i="0" baseline="0"/>
              <a:t>Edad de Solicitantes en espera de asignación </a:t>
            </a:r>
            <a:endParaRPr lang="es-EC" sz="1600" b="1"/>
          </a:p>
        </c:rich>
      </c:tx>
      <c:layout>
        <c:manualLayout>
          <c:xMode val="edge"/>
          <c:yMode val="edge"/>
          <c:x val="0.16321423539287624"/>
          <c:y val="2.2019801870330792E-2"/>
        </c:manualLayout>
      </c:layout>
      <c:overlay val="0"/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8598-43C5-BD84-A08CF0E459AC}"/>
              </c:ext>
            </c:extLst>
          </c:dPt>
          <c:dPt>
            <c:idx val="1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8598-43C5-BD84-A08CF0E459AC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8598-43C5-BD84-A08CF0E459AC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598-43C5-BD84-A08CF0E459AC}"/>
              </c:ext>
            </c:extLst>
          </c:dPt>
          <c:dPt>
            <c:idx val="4"/>
            <c:bubble3D val="0"/>
            <c:spPr>
              <a:solidFill>
                <a:srgbClr val="00206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8598-43C5-BD84-A08CF0E459AC}"/>
              </c:ext>
            </c:extLst>
          </c:dPt>
          <c:dPt>
            <c:idx val="5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8598-43C5-BD84-A08CF0E459AC}"/>
              </c:ext>
            </c:extLst>
          </c:dPt>
          <c:dLbls>
            <c:dLbl>
              <c:idx val="0"/>
              <c:layout>
                <c:manualLayout>
                  <c:x val="-4.0460889707465107E-2"/>
                  <c:y val="9.1604109623243266E-2"/>
                </c:manualLayout>
              </c:layout>
              <c:spPr/>
              <c:txPr>
                <a:bodyPr/>
                <a:lstStyle/>
                <a:p>
                  <a:pPr>
                    <a:defRPr lang="es-ES" sz="1200" b="1">
                      <a:solidFill>
                        <a:schemeClr val="bg1"/>
                      </a:solidFill>
                    </a:defRPr>
                  </a:pPr>
                  <a:endParaRPr lang="es-EC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598-43C5-BD84-A08CF0E459AC}"/>
                </c:ext>
              </c:extLst>
            </c:dLbl>
            <c:dLbl>
              <c:idx val="1"/>
              <c:layout>
                <c:manualLayout>
                  <c:x val="-0.13432629588915021"/>
                  <c:y val="4.61928144041474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lang="es-ES" sz="1200" b="1">
                      <a:solidFill>
                        <a:schemeClr val="bg1"/>
                      </a:solidFill>
                    </a:defRPr>
                  </a:pPr>
                  <a:endParaRPr lang="es-EC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598-43C5-BD84-A08CF0E459AC}"/>
                </c:ext>
              </c:extLst>
            </c:dLbl>
            <c:dLbl>
              <c:idx val="2"/>
              <c:layout>
                <c:manualLayout>
                  <c:x val="-0.13486591575420268"/>
                  <c:y val="-9.709392294845049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598-43C5-BD84-A08CF0E459AC}"/>
                </c:ext>
              </c:extLst>
            </c:dLbl>
            <c:dLbl>
              <c:idx val="3"/>
              <c:layout>
                <c:manualLayout>
                  <c:x val="0.20735940640273426"/>
                  <c:y val="-0.13031457454275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98-43C5-BD84-A08CF0E459AC}"/>
                </c:ext>
              </c:extLst>
            </c:dLbl>
            <c:dLbl>
              <c:idx val="4"/>
              <c:layout>
                <c:manualLayout>
                  <c:x val="0.11569632124652335"/>
                  <c:y val="4.9354348887970322E-2"/>
                </c:manualLayout>
              </c:layout>
              <c:spPr/>
              <c:txPr>
                <a:bodyPr/>
                <a:lstStyle/>
                <a:p>
                  <a:pPr>
                    <a:defRPr lang="es-ES" sz="1200" b="1">
                      <a:solidFill>
                        <a:schemeClr val="bg1"/>
                      </a:solidFill>
                    </a:defRPr>
                  </a:pPr>
                  <a:endParaRPr lang="es-EC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598-43C5-BD84-A08CF0E459AC}"/>
                </c:ext>
              </c:extLst>
            </c:dLbl>
            <c:dLbl>
              <c:idx val="5"/>
              <c:layout>
                <c:manualLayout>
                  <c:x val="4.3541113298323067E-2"/>
                  <c:y val="8.819552174238665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98-43C5-BD84-A08CF0E459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200" b="1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'Familias JULIO'!$J$83:$O$83</c:f>
              <c:strCache>
                <c:ptCount val="6"/>
                <c:pt idx="0">
                  <c:v>25 a 30</c:v>
                </c:pt>
                <c:pt idx="1">
                  <c:v>31-35</c:v>
                </c:pt>
                <c:pt idx="2">
                  <c:v>36-40</c:v>
                </c:pt>
                <c:pt idx="3">
                  <c:v>41-45</c:v>
                </c:pt>
                <c:pt idx="4">
                  <c:v>46-50</c:v>
                </c:pt>
                <c:pt idx="5">
                  <c:v>51 en adelante</c:v>
                </c:pt>
              </c:strCache>
            </c:strRef>
          </c:cat>
          <c:val>
            <c:numRef>
              <c:f>'Familias JULIO'!$J$84:$O$84</c:f>
              <c:numCache>
                <c:formatCode>General</c:formatCode>
                <c:ptCount val="6"/>
                <c:pt idx="0">
                  <c:v>5</c:v>
                </c:pt>
                <c:pt idx="1">
                  <c:v>11</c:v>
                </c:pt>
                <c:pt idx="2">
                  <c:v>13</c:v>
                </c:pt>
                <c:pt idx="3">
                  <c:v>31</c:v>
                </c:pt>
                <c:pt idx="4">
                  <c:v>8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98-43C5-BD84-A08CF0E459A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overlay val="0"/>
      <c:txPr>
        <a:bodyPr/>
        <a:lstStyle/>
        <a:p>
          <a:pPr rtl="0">
            <a:defRPr lang="es-ES" sz="1200"/>
          </a:pPr>
          <a:endParaRPr lang="es-EC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600" b="1" i="0" u="none" strike="noStrike" kern="1200" cap="all" spc="12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C" sz="1600" b="1" i="0" baseline="0">
                <a:solidFill>
                  <a:schemeClr val="tx1"/>
                </a:solidFill>
                <a:effectLst/>
              </a:rPr>
              <a:t>Caracterización de solicitantes en espera CAF por edad</a:t>
            </a:r>
            <a:endParaRPr lang="es-EC" sz="160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E8E2-4C6C-BD77-7D0E30D93AA6}"/>
              </c:ext>
            </c:extLst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8E2-4C6C-BD77-7D0E30D93AA6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E8E2-4C6C-BD77-7D0E30D93AA6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8E2-4C6C-BD77-7D0E30D93AA6}"/>
              </c:ext>
            </c:extLst>
          </c:dPt>
          <c:dPt>
            <c:idx val="4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E8E2-4C6C-BD77-7D0E30D93AA6}"/>
              </c:ext>
            </c:extLst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E8E2-4C6C-BD77-7D0E30D93AA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s-ES" sz="12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'Familias JULIO'!$J$83:$O$83</c:f>
              <c:strCache>
                <c:ptCount val="6"/>
                <c:pt idx="0">
                  <c:v>25 a 30</c:v>
                </c:pt>
                <c:pt idx="1">
                  <c:v>31-35</c:v>
                </c:pt>
                <c:pt idx="2">
                  <c:v>36-40</c:v>
                </c:pt>
                <c:pt idx="3">
                  <c:v>41-45</c:v>
                </c:pt>
                <c:pt idx="4">
                  <c:v>46-50</c:v>
                </c:pt>
                <c:pt idx="5">
                  <c:v>51 en adelante</c:v>
                </c:pt>
              </c:strCache>
            </c:strRef>
          </c:cat>
          <c:val>
            <c:numRef>
              <c:f>'Familias JULIO'!$J$84:$O$84</c:f>
              <c:numCache>
                <c:formatCode>General</c:formatCode>
                <c:ptCount val="6"/>
                <c:pt idx="0">
                  <c:v>5</c:v>
                </c:pt>
                <c:pt idx="1">
                  <c:v>11</c:v>
                </c:pt>
                <c:pt idx="2">
                  <c:v>13</c:v>
                </c:pt>
                <c:pt idx="3">
                  <c:v>31</c:v>
                </c:pt>
                <c:pt idx="4">
                  <c:v>8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8E2-4C6C-BD77-7D0E30D93A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box"/>
        <c:axId val="77257728"/>
        <c:axId val="77259520"/>
        <c:axId val="0"/>
      </c:bar3DChart>
      <c:catAx>
        <c:axId val="77257728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1000" b="1" i="0" u="none" strike="noStrike" kern="1200" cap="all" spc="12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77259520"/>
        <c:crosses val="autoZero"/>
        <c:auto val="1"/>
        <c:lblAlgn val="ctr"/>
        <c:lblOffset val="100"/>
        <c:noMultiLvlLbl val="0"/>
      </c:catAx>
      <c:valAx>
        <c:axId val="772595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725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/>
            </a:pPr>
            <a:r>
              <a:rPr lang="es-EC" sz="1300" dirty="0"/>
              <a:t>Expectativa solicitantes en espera de adopción </a:t>
            </a:r>
          </a:p>
          <a:p>
            <a:pPr>
              <a:defRPr lang="es-ES"/>
            </a:pPr>
            <a:r>
              <a:rPr lang="es-EC" sz="1300" dirty="0"/>
              <a:t>EDAD</a:t>
            </a:r>
          </a:p>
        </c:rich>
      </c:tx>
      <c:layout>
        <c:manualLayout>
          <c:xMode val="edge"/>
          <c:yMode val="edge"/>
          <c:x val="0.26289391338804852"/>
          <c:y val="0.12313661161369656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3760377476327002E-2"/>
          <c:y val="0.23194769023913958"/>
          <c:w val="0.9398294809700507"/>
          <c:h val="0.61912915772961563"/>
        </c:manualLayout>
      </c:layout>
      <c:bar3DChart>
        <c:barDir val="col"/>
        <c:grouping val="standar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6DD6-43C4-80A9-1306A1214F22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6DD6-43C4-80A9-1306A1214F22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2-6DD6-43C4-80A9-1306A1214F22}"/>
              </c:ext>
            </c:extLst>
          </c:dPt>
          <c:dPt>
            <c:idx val="4"/>
            <c:invertIfNegative val="0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6DD6-43C4-80A9-1306A1214F22}"/>
              </c:ext>
            </c:extLst>
          </c:dPt>
          <c:dLbls>
            <c:dLbl>
              <c:idx val="0"/>
              <c:layout>
                <c:manualLayout>
                  <c:x val="2.5022342784817665E-2"/>
                  <c:y val="-2.3415283136866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DD6-43C4-80A9-1306A1214F22}"/>
                </c:ext>
              </c:extLst>
            </c:dLbl>
            <c:dLbl>
              <c:idx val="1"/>
              <c:layout>
                <c:manualLayout>
                  <c:x val="2.0017874227854095E-2"/>
                  <c:y val="-9.3661132547466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D6-43C4-80A9-1306A1214F22}"/>
                </c:ext>
              </c:extLst>
            </c:dLbl>
            <c:dLbl>
              <c:idx val="2"/>
              <c:layout>
                <c:manualLayout>
                  <c:x val="2.2520108506335602E-2"/>
                  <c:y val="-1.40491698821197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D6-43C4-80A9-1306A1214F22}"/>
                </c:ext>
              </c:extLst>
            </c:dLbl>
            <c:dLbl>
              <c:idx val="3"/>
              <c:layout>
                <c:manualLayout>
                  <c:x val="1.5013405670890403E-2"/>
                  <c:y val="-1.8732226509493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D6-43C4-80A9-1306A1214F22}"/>
                </c:ext>
              </c:extLst>
            </c:dLbl>
            <c:dLbl>
              <c:idx val="4"/>
              <c:layout>
                <c:manualLayout>
                  <c:x val="-2.5022342784817709E-3"/>
                  <c:y val="-4.68305662737324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D6-43C4-80A9-1306A1214F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1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'Familias JULIO'!$D$95:$H$95</c:f>
              <c:strCache>
                <c:ptCount val="5"/>
                <c:pt idx="0">
                  <c:v>HASTA 4 AÑOS</c:v>
                </c:pt>
                <c:pt idx="1">
                  <c:v>HASTA 5</c:v>
                </c:pt>
                <c:pt idx="2">
                  <c:v>HASTA 6</c:v>
                </c:pt>
                <c:pt idx="3">
                  <c:v>HASTA 7-8</c:v>
                </c:pt>
                <c:pt idx="4">
                  <c:v>ENTRE 9 Y 15</c:v>
                </c:pt>
              </c:strCache>
            </c:strRef>
          </c:cat>
          <c:val>
            <c:numRef>
              <c:f>'Familias JULIO'!$D$96:$H$96</c:f>
              <c:numCache>
                <c:formatCode>General</c:formatCode>
                <c:ptCount val="5"/>
                <c:pt idx="0">
                  <c:v>19</c:v>
                </c:pt>
                <c:pt idx="1">
                  <c:v>21</c:v>
                </c:pt>
                <c:pt idx="2">
                  <c:v>14</c:v>
                </c:pt>
                <c:pt idx="3">
                  <c:v>12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DD6-43C4-80A9-1306A1214F2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8594816"/>
        <c:axId val="78596352"/>
        <c:axId val="76848640"/>
      </c:bar3DChart>
      <c:catAx>
        <c:axId val="785948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 sz="1000"/>
            </a:pPr>
            <a:endParaRPr lang="es-EC"/>
          </a:p>
        </c:txPr>
        <c:crossAx val="78596352"/>
        <c:crosses val="autoZero"/>
        <c:auto val="1"/>
        <c:lblAlgn val="ctr"/>
        <c:lblOffset val="100"/>
        <c:noMultiLvlLbl val="0"/>
      </c:catAx>
      <c:valAx>
        <c:axId val="78596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8594816"/>
        <c:crosses val="autoZero"/>
        <c:crossBetween val="between"/>
      </c:valAx>
      <c:serAx>
        <c:axId val="76848640"/>
        <c:scaling>
          <c:orientation val="minMax"/>
        </c:scaling>
        <c:delete val="1"/>
        <c:axPos val="b"/>
        <c:majorTickMark val="out"/>
        <c:minorTickMark val="none"/>
        <c:tickLblPos val="nextTo"/>
        <c:crossAx val="78596352"/>
        <c:crosses val="autoZero"/>
      </c:serAx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300"/>
            </a:pPr>
            <a:r>
              <a:rPr lang="es-EC" sz="1300" dirty="0"/>
              <a:t>Expectativa</a:t>
            </a:r>
            <a:r>
              <a:rPr lang="es-EC" sz="1300" baseline="0" dirty="0"/>
              <a:t> respecto a  salud</a:t>
            </a:r>
            <a:endParaRPr lang="es-EC" sz="1300" dirty="0"/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66CCFF"/>
              </a:solidFill>
            </c:spPr>
            <c:extLst>
              <c:ext xmlns:c16="http://schemas.microsoft.com/office/drawing/2014/chart" uri="{C3380CC4-5D6E-409C-BE32-E72D297353CC}">
                <c16:uniqueId val="{00000000-25C9-4BC0-B423-FC2576196CCB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25C9-4BC0-B423-FC2576196CCB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2-25C9-4BC0-B423-FC2576196CCB}"/>
              </c:ext>
            </c:extLst>
          </c:dPt>
          <c:dLbls>
            <c:dLbl>
              <c:idx val="0"/>
              <c:layout>
                <c:manualLayout>
                  <c:x val="1.6534621153205205E-2"/>
                  <c:y val="-3.279895751704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C9-4BC0-B423-FC2576196CCB}"/>
                </c:ext>
              </c:extLst>
            </c:dLbl>
            <c:dLbl>
              <c:idx val="1"/>
              <c:layout>
                <c:manualLayout>
                  <c:x val="1.9290391345406239E-2"/>
                  <c:y val="-2.3427826797891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C9-4BC0-B423-FC2576196CCB}"/>
                </c:ext>
              </c:extLst>
            </c:dLbl>
            <c:dLbl>
              <c:idx val="2"/>
              <c:layout>
                <c:manualLayout>
                  <c:x val="9.369618653483068E-2"/>
                  <c:y val="6.5597915034097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C9-4BC0-B423-FC2576196CCB}"/>
                </c:ext>
              </c:extLst>
            </c:dLbl>
            <c:dLbl>
              <c:idx val="3"/>
              <c:layout>
                <c:manualLayout>
                  <c:x val="8.8184646150428703E-2"/>
                  <c:y val="4.6855653595783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C9-4BC0-B423-FC2576196C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sz="1200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'Familias JULIO'!$K$95:$M$95</c:f>
              <c:strCache>
                <c:ptCount val="3"/>
                <c:pt idx="0">
                  <c:v>SANO</c:v>
                </c:pt>
                <c:pt idx="1">
                  <c:v>SALUD ESTABLE O CORREGIBLE </c:v>
                </c:pt>
                <c:pt idx="2">
                  <c:v>DISCAPACIDAD </c:v>
                </c:pt>
              </c:strCache>
            </c:strRef>
          </c:cat>
          <c:val>
            <c:numRef>
              <c:f>'Familias JULIO'!$K$96:$M$96</c:f>
              <c:numCache>
                <c:formatCode>General</c:formatCode>
                <c:ptCount val="3"/>
                <c:pt idx="0">
                  <c:v>32</c:v>
                </c:pt>
                <c:pt idx="1">
                  <c:v>44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C9-4BC0-B423-FC2576196CC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8643968"/>
        <c:axId val="78645504"/>
        <c:axId val="76846848"/>
      </c:bar3DChart>
      <c:catAx>
        <c:axId val="78643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 sz="1100"/>
            </a:pPr>
            <a:endParaRPr lang="es-EC"/>
          </a:p>
        </c:txPr>
        <c:crossAx val="78645504"/>
        <c:crosses val="autoZero"/>
        <c:auto val="1"/>
        <c:lblAlgn val="ctr"/>
        <c:lblOffset val="100"/>
        <c:noMultiLvlLbl val="0"/>
      </c:catAx>
      <c:valAx>
        <c:axId val="786455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8643968"/>
        <c:crosses val="autoZero"/>
        <c:crossBetween val="between"/>
      </c:valAx>
      <c:serAx>
        <c:axId val="76846848"/>
        <c:scaling>
          <c:orientation val="minMax"/>
        </c:scaling>
        <c:delete val="1"/>
        <c:axPos val="b"/>
        <c:majorTickMark val="out"/>
        <c:minorTickMark val="none"/>
        <c:tickLblPos val="nextTo"/>
        <c:crossAx val="78645504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s-ES" sz="1100"/>
            </a:pPr>
            <a:r>
              <a:rPr lang="es-EC" sz="1300" dirty="0"/>
              <a:t>Expectativa por</a:t>
            </a:r>
            <a:r>
              <a:rPr lang="es-EC" sz="1300" baseline="0" dirty="0"/>
              <a:t> grupo de hermanos</a:t>
            </a:r>
            <a:endParaRPr lang="es-EC" sz="1300" dirty="0"/>
          </a:p>
        </c:rich>
      </c:tx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99FF"/>
              </a:solidFill>
            </c:spPr>
            <c:extLst>
              <c:ext xmlns:c16="http://schemas.microsoft.com/office/drawing/2014/chart" uri="{C3380CC4-5D6E-409C-BE32-E72D297353CC}">
                <c16:uniqueId val="{00000000-919B-4A94-B1C4-5EA16BCD7B67}"/>
              </c:ext>
            </c:extLst>
          </c:dPt>
          <c:dLbls>
            <c:dLbl>
              <c:idx val="0"/>
              <c:layout>
                <c:manualLayout>
                  <c:x val="3.8022940174579863E-2"/>
                  <c:y val="-1.8215023330528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9B-4A94-B1C4-5EA16BCD7B67}"/>
                </c:ext>
              </c:extLst>
            </c:dLbl>
            <c:dLbl>
              <c:idx val="1"/>
              <c:layout>
                <c:manualLayout>
                  <c:x val="3.3798169044070715E-2"/>
                  <c:y val="-3.035837221754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9B-4A94-B1C4-5EA16BCD7B6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 b="1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'Familias JULIO'!$J$88:$K$88</c:f>
              <c:strCache>
                <c:ptCount val="2"/>
                <c:pt idx="0">
                  <c:v>NIÑA O NIÑO SOLO</c:v>
                </c:pt>
                <c:pt idx="1">
                  <c:v>GRUPOS DE HERMANOS</c:v>
                </c:pt>
              </c:strCache>
            </c:strRef>
          </c:cat>
          <c:val>
            <c:numRef>
              <c:f>'Familias JULIO'!$J$89:$K$89</c:f>
              <c:numCache>
                <c:formatCode>General</c:formatCode>
                <c:ptCount val="2"/>
                <c:pt idx="0">
                  <c:v>66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9B-4A94-B1C4-5EA16BCD7B67}"/>
            </c:ext>
          </c:extLst>
        </c:ser>
        <c:ser>
          <c:idx val="1"/>
          <c:order val="1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es-ES"/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'Familias JULIO'!$J$88:$K$88</c:f>
              <c:strCache>
                <c:ptCount val="2"/>
                <c:pt idx="0">
                  <c:v>NIÑA O NIÑO SOLO</c:v>
                </c:pt>
                <c:pt idx="1">
                  <c:v>GRUPOS DE HERMANOS</c:v>
                </c:pt>
              </c:strCache>
            </c:strRef>
          </c:cat>
          <c:val>
            <c:numRef>
              <c:f>'Familias JULIO'!$J$90:$K$90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3-919B-4A94-B1C4-5EA16BCD7B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8837632"/>
        <c:axId val="78839168"/>
        <c:axId val="78672768"/>
      </c:bar3DChart>
      <c:catAx>
        <c:axId val="788376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lang="es-ES" sz="1100" b="1"/>
            </a:pPr>
            <a:endParaRPr lang="es-EC"/>
          </a:p>
        </c:txPr>
        <c:crossAx val="78839168"/>
        <c:crosses val="autoZero"/>
        <c:auto val="1"/>
        <c:lblAlgn val="ctr"/>
        <c:lblOffset val="100"/>
        <c:noMultiLvlLbl val="0"/>
      </c:catAx>
      <c:valAx>
        <c:axId val="788391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8837632"/>
        <c:crosses val="autoZero"/>
        <c:crossBetween val="between"/>
      </c:valAx>
      <c:serAx>
        <c:axId val="78672768"/>
        <c:scaling>
          <c:orientation val="minMax"/>
        </c:scaling>
        <c:delete val="1"/>
        <c:axPos val="b"/>
        <c:majorTickMark val="out"/>
        <c:minorTickMark val="none"/>
        <c:tickLblPos val="nextTo"/>
        <c:crossAx val="78839168"/>
        <c:crosses val="autoZero"/>
      </c:serAx>
    </c:plotArea>
    <c:plotVisOnly val="1"/>
    <c:dispBlanksAs val="gap"/>
    <c:showDLblsOverMax val="0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F8C4F1-CC29-45C4-B4B6-5E63A870081A}" type="doc">
      <dgm:prSet loTypeId="urn:microsoft.com/office/officeart/2005/8/layout/vList3#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3389B28-360D-479F-B356-FAE3D16B1F10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333 </a:t>
          </a:r>
          <a:r>
            <a:rPr lang="es-EC" b="0" dirty="0">
              <a:solidFill>
                <a:schemeClr val="tx1"/>
              </a:solidFill>
            </a:rPr>
            <a:t>Pre- registros.</a:t>
          </a:r>
        </a:p>
      </dgm:t>
    </dgm:pt>
    <dgm:pt modelId="{FC782258-090E-4F6E-8D1E-8DAFC27DFC92}" type="parTrans" cxnId="{4E040ECB-1CAB-4C4D-B1C8-B5C59B2F75E7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1F71FB39-A543-422B-80C1-A71ECEB5A0E9}" type="sibTrans" cxnId="{4E040ECB-1CAB-4C4D-B1C8-B5C59B2F75E7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2F44A28B-B3A0-47B1-8C9A-39EF6B57E3FA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270 </a:t>
          </a:r>
          <a:r>
            <a:rPr lang="es-EC" b="0" dirty="0">
              <a:solidFill>
                <a:schemeClr val="tx1"/>
              </a:solidFill>
            </a:rPr>
            <a:t>Entrevistas preliminares.</a:t>
          </a:r>
        </a:p>
      </dgm:t>
    </dgm:pt>
    <dgm:pt modelId="{3E4B0E4D-F657-4E47-A444-9C1B67A7AB20}" type="parTrans" cxnId="{7EEE24A1-15BD-40D7-A40B-C77FC125EEBD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9C5A46CF-479A-4E4D-8C1D-6B311207160D}" type="sibTrans" cxnId="{7EEE24A1-15BD-40D7-A40B-C77FC125EEBD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3D2DB567-F5F8-4EEF-8EDC-0992C1C920AC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126 </a:t>
          </a:r>
          <a:r>
            <a:rPr lang="es-EC" b="0" dirty="0">
              <a:solidFill>
                <a:schemeClr val="tx1"/>
              </a:solidFill>
            </a:rPr>
            <a:t>Círculos de capacitación aprobados.</a:t>
          </a:r>
        </a:p>
      </dgm:t>
    </dgm:pt>
    <dgm:pt modelId="{FB546449-A1EE-47E3-8FE0-548D7BDE9BDE}" type="parTrans" cxnId="{C99776F7-9F2D-4D1D-AD7A-EE97078955AB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1699626F-E239-4C40-8562-A457B0CF253A}" type="sibTrans" cxnId="{C99776F7-9F2D-4D1D-AD7A-EE97078955AB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242A6EA6-1C87-474B-AB93-5D10CF567CF5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80 </a:t>
          </a:r>
          <a:r>
            <a:rPr lang="es-EC" b="0" dirty="0">
              <a:solidFill>
                <a:schemeClr val="tx1"/>
              </a:solidFill>
            </a:rPr>
            <a:t>Estudios Hogar.</a:t>
          </a:r>
        </a:p>
      </dgm:t>
    </dgm:pt>
    <dgm:pt modelId="{6C98B8A9-28B3-40ED-8E20-B1EFB996D9CD}" type="parTrans" cxnId="{79A06D15-BC93-4ADB-AF16-89236672D18A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97188172-B9AC-4ED8-8FE1-CCC3002F0AA1}" type="sibTrans" cxnId="{79A06D15-BC93-4ADB-AF16-89236672D18A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AD0254C5-B6D7-4BFB-B0E5-2419853611A4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83 </a:t>
          </a:r>
          <a:r>
            <a:rPr lang="es-EC" b="0" dirty="0">
              <a:solidFill>
                <a:schemeClr val="tx1"/>
              </a:solidFill>
            </a:rPr>
            <a:t>Solicitudes de Adopción.</a:t>
          </a:r>
        </a:p>
      </dgm:t>
    </dgm:pt>
    <dgm:pt modelId="{248DCA17-428A-43D1-91B2-017F3E4AB524}" type="parTrans" cxnId="{FF8ADAE3-ACBF-4590-92B5-CD561EB84AE3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20E246B8-8F94-48D2-93FC-22BDFD53159E}" type="sibTrans" cxnId="{FF8ADAE3-ACBF-4590-92B5-CD561EB84AE3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ABD5731A-BDE1-46C9-A172-42352B0EFEBD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59 </a:t>
          </a:r>
          <a:r>
            <a:rPr lang="es-EC" b="0" dirty="0">
              <a:solidFill>
                <a:schemeClr val="tx1"/>
              </a:solidFill>
            </a:rPr>
            <a:t>Declaratorias de Idoneidad.</a:t>
          </a:r>
        </a:p>
      </dgm:t>
    </dgm:pt>
    <dgm:pt modelId="{5B9D14C1-C3F2-4AD6-96AA-3690DF66AB07}" type="parTrans" cxnId="{44B93B3F-C3D1-432C-9EBD-89454C92BBF5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35EEF9BF-19A6-4A10-92F3-B2D57AA654C8}" type="sibTrans" cxnId="{44B93B3F-C3D1-432C-9EBD-89454C92BBF5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71C21479-9DCA-4C3F-8726-100481320F6C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59 </a:t>
          </a:r>
          <a:r>
            <a:rPr lang="es-EC" b="0" dirty="0">
              <a:solidFill>
                <a:schemeClr val="tx1"/>
              </a:solidFill>
            </a:rPr>
            <a:t>Expedientes de familias remitidos al Comité de Asignación Familiar.</a:t>
          </a:r>
        </a:p>
      </dgm:t>
    </dgm:pt>
    <dgm:pt modelId="{D823B73E-6384-446D-9B13-9B5DA7D0A723}" type="parTrans" cxnId="{FC037505-A53E-47C0-B52B-2A5E5FF2F372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160087DE-C085-4458-BE98-24B62DFAF7D0}" type="sibTrans" cxnId="{FC037505-A53E-47C0-B52B-2A5E5FF2F372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F10BDDA6-FCAA-4AB2-BB77-AC2FBC5E5CA6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solidFill>
          <a:schemeClr val="accent6"/>
        </a:solidFill>
      </dgm:spPr>
      <dgm:t>
        <a:bodyPr/>
        <a:lstStyle/>
        <a:p>
          <a:pPr rtl="0"/>
          <a:r>
            <a:rPr lang="es-EC" b="1" dirty="0">
              <a:solidFill>
                <a:schemeClr val="tx1"/>
              </a:solidFill>
            </a:rPr>
            <a:t>12 </a:t>
          </a:r>
          <a:r>
            <a:rPr lang="es-EC" b="0" dirty="0">
              <a:solidFill>
                <a:schemeClr val="tx1"/>
              </a:solidFill>
            </a:rPr>
            <a:t>Remitidos a Terapia</a:t>
          </a:r>
        </a:p>
      </dgm:t>
    </dgm:pt>
    <dgm:pt modelId="{F397AE5B-EC93-4212-AFDD-791518DCB3E5}" type="parTrans" cxnId="{B1FAA242-09E7-49BA-89D4-B7F6568D53F3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22D0918C-45CF-431A-9B43-3A589A51CA87}" type="sibTrans" cxnId="{B1FAA242-09E7-49BA-89D4-B7F6568D53F3}">
      <dgm:prSet/>
      <dgm:spPr/>
      <dgm:t>
        <a:bodyPr/>
        <a:lstStyle/>
        <a:p>
          <a:endParaRPr lang="es-EC" b="0">
            <a:solidFill>
              <a:schemeClr val="tx1"/>
            </a:solidFill>
          </a:endParaRPr>
        </a:p>
      </dgm:t>
    </dgm:pt>
    <dgm:pt modelId="{85F81F6E-1A31-4A04-9B85-B226CFCC28A9}" type="pres">
      <dgm:prSet presAssocID="{52F8C4F1-CC29-45C4-B4B6-5E63A870081A}" presName="linearFlow" presStyleCnt="0">
        <dgm:presLayoutVars>
          <dgm:dir/>
          <dgm:resizeHandles val="exact"/>
        </dgm:presLayoutVars>
      </dgm:prSet>
      <dgm:spPr/>
    </dgm:pt>
    <dgm:pt modelId="{A9E849F1-3A59-46A5-8AA6-E536CFE2373A}" type="pres">
      <dgm:prSet presAssocID="{63389B28-360D-479F-B356-FAE3D16B1F10}" presName="composite" presStyleCnt="0"/>
      <dgm:spPr/>
    </dgm:pt>
    <dgm:pt modelId="{B4142B00-4FC2-4D6E-A8BA-F7FEE0A7F489}" type="pres">
      <dgm:prSet presAssocID="{63389B28-360D-479F-B356-FAE3D16B1F10}" presName="imgShp" presStyleLbl="fgImgPlace1" presStyleIdx="0" presStyleCnt="8" custLinFactNeighborY="-1310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815F5057-CCF8-4216-BAFD-505B60198D5D}" type="pres">
      <dgm:prSet presAssocID="{63389B28-360D-479F-B356-FAE3D16B1F10}" presName="txShp" presStyleLbl="node1" presStyleIdx="0" presStyleCnt="8">
        <dgm:presLayoutVars>
          <dgm:bulletEnabled val="1"/>
        </dgm:presLayoutVars>
      </dgm:prSet>
      <dgm:spPr/>
    </dgm:pt>
    <dgm:pt modelId="{CB03820B-61EA-4ACC-930F-7BCFE55BD621}" type="pres">
      <dgm:prSet presAssocID="{1F71FB39-A543-422B-80C1-A71ECEB5A0E9}" presName="spacing" presStyleCnt="0"/>
      <dgm:spPr/>
    </dgm:pt>
    <dgm:pt modelId="{4F7827A2-77DC-42FA-A1A7-7CA200EEBBB9}" type="pres">
      <dgm:prSet presAssocID="{2F44A28B-B3A0-47B1-8C9A-39EF6B57E3FA}" presName="composite" presStyleCnt="0"/>
      <dgm:spPr/>
    </dgm:pt>
    <dgm:pt modelId="{4B6E8FD3-9A13-4FEA-8B2F-C5FC0F205B3B}" type="pres">
      <dgm:prSet presAssocID="{2F44A28B-B3A0-47B1-8C9A-39EF6B57E3FA}" presName="imgShp" presStyleLbl="fgImgPlace1" presStyleIdx="1" presStyleCnt="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</dgm:pt>
    <dgm:pt modelId="{C6AD916B-AD36-4F28-9F3A-3256DF81091C}" type="pres">
      <dgm:prSet presAssocID="{2F44A28B-B3A0-47B1-8C9A-39EF6B57E3FA}" presName="txShp" presStyleLbl="node1" presStyleIdx="1" presStyleCnt="8">
        <dgm:presLayoutVars>
          <dgm:bulletEnabled val="1"/>
        </dgm:presLayoutVars>
      </dgm:prSet>
      <dgm:spPr/>
    </dgm:pt>
    <dgm:pt modelId="{BCAA81B9-1639-45A9-9E7B-EE1292F7FFAF}" type="pres">
      <dgm:prSet presAssocID="{9C5A46CF-479A-4E4D-8C1D-6B311207160D}" presName="spacing" presStyleCnt="0"/>
      <dgm:spPr/>
    </dgm:pt>
    <dgm:pt modelId="{300E2975-C7E5-4CA1-AE46-02D78B71F170}" type="pres">
      <dgm:prSet presAssocID="{3D2DB567-F5F8-4EEF-8EDC-0992C1C920AC}" presName="composite" presStyleCnt="0"/>
      <dgm:spPr/>
    </dgm:pt>
    <dgm:pt modelId="{C8429A92-5152-460E-8D95-5AA7800EA29D}" type="pres">
      <dgm:prSet presAssocID="{3D2DB567-F5F8-4EEF-8EDC-0992C1C920AC}" presName="imgShp" presStyleLbl="fgImgPlace1" presStyleIdx="2" presStyleCnt="8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3C1E9327-7D13-4912-ABE4-A053A54125CC}" type="pres">
      <dgm:prSet presAssocID="{3D2DB567-F5F8-4EEF-8EDC-0992C1C920AC}" presName="txShp" presStyleLbl="node1" presStyleIdx="2" presStyleCnt="8">
        <dgm:presLayoutVars>
          <dgm:bulletEnabled val="1"/>
        </dgm:presLayoutVars>
      </dgm:prSet>
      <dgm:spPr/>
    </dgm:pt>
    <dgm:pt modelId="{7F705BCC-620F-4864-B319-7C25C416E699}" type="pres">
      <dgm:prSet presAssocID="{1699626F-E239-4C40-8562-A457B0CF253A}" presName="spacing" presStyleCnt="0"/>
      <dgm:spPr/>
    </dgm:pt>
    <dgm:pt modelId="{4154F8EC-CE70-4502-83F7-E53ACE07AC65}" type="pres">
      <dgm:prSet presAssocID="{242A6EA6-1C87-474B-AB93-5D10CF567CF5}" presName="composite" presStyleCnt="0"/>
      <dgm:spPr/>
    </dgm:pt>
    <dgm:pt modelId="{A1F791E0-D3A8-4FEC-A2A2-022916C684A7}" type="pres">
      <dgm:prSet presAssocID="{242A6EA6-1C87-474B-AB93-5D10CF567CF5}" presName="imgShp" presStyleLbl="fgImgPlace1" presStyleIdx="3" presStyleCnt="8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69A095AE-423A-4ACD-82FB-36844253944A}" type="pres">
      <dgm:prSet presAssocID="{242A6EA6-1C87-474B-AB93-5D10CF567CF5}" presName="txShp" presStyleLbl="node1" presStyleIdx="3" presStyleCnt="8">
        <dgm:presLayoutVars>
          <dgm:bulletEnabled val="1"/>
        </dgm:presLayoutVars>
      </dgm:prSet>
      <dgm:spPr/>
    </dgm:pt>
    <dgm:pt modelId="{CA694ABA-DF06-455E-9813-B20F979A0E11}" type="pres">
      <dgm:prSet presAssocID="{97188172-B9AC-4ED8-8FE1-CCC3002F0AA1}" presName="spacing" presStyleCnt="0"/>
      <dgm:spPr/>
    </dgm:pt>
    <dgm:pt modelId="{66DF5BDF-7729-4A9D-8D87-DA7A31B727F8}" type="pres">
      <dgm:prSet presAssocID="{AD0254C5-B6D7-4BFB-B0E5-2419853611A4}" presName="composite" presStyleCnt="0"/>
      <dgm:spPr/>
    </dgm:pt>
    <dgm:pt modelId="{4EAE6214-515D-4F68-800C-F907EE449E5F}" type="pres">
      <dgm:prSet presAssocID="{AD0254C5-B6D7-4BFB-B0E5-2419853611A4}" presName="imgShp" presStyleLbl="fgImgPlace1" presStyleIdx="4" presStyleCnt="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</dgm:spPr>
    </dgm:pt>
    <dgm:pt modelId="{6D769865-E1ED-44EA-81DF-C3357F1D3B03}" type="pres">
      <dgm:prSet presAssocID="{AD0254C5-B6D7-4BFB-B0E5-2419853611A4}" presName="txShp" presStyleLbl="node1" presStyleIdx="4" presStyleCnt="8">
        <dgm:presLayoutVars>
          <dgm:bulletEnabled val="1"/>
        </dgm:presLayoutVars>
      </dgm:prSet>
      <dgm:spPr/>
    </dgm:pt>
    <dgm:pt modelId="{C56BF680-186F-45BE-AADE-AA6ABF43DC46}" type="pres">
      <dgm:prSet presAssocID="{20E246B8-8F94-48D2-93FC-22BDFD53159E}" presName="spacing" presStyleCnt="0"/>
      <dgm:spPr/>
    </dgm:pt>
    <dgm:pt modelId="{88B28034-7D05-48D9-AA1A-87C9D1847528}" type="pres">
      <dgm:prSet presAssocID="{ABD5731A-BDE1-46C9-A172-42352B0EFEBD}" presName="composite" presStyleCnt="0"/>
      <dgm:spPr/>
    </dgm:pt>
    <dgm:pt modelId="{6D97DDCD-8C99-4CF7-8DD5-8CB1C5AD9B98}" type="pres">
      <dgm:prSet presAssocID="{ABD5731A-BDE1-46C9-A172-42352B0EFEBD}" presName="imgShp" presStyleLbl="fgImgPlace1" presStyleIdx="5" presStyleCnt="8" custLinFactNeighborY="-1573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7CD6AD7A-50F0-48C0-9E00-7F82542D830B}" type="pres">
      <dgm:prSet presAssocID="{ABD5731A-BDE1-46C9-A172-42352B0EFEBD}" presName="txShp" presStyleLbl="node1" presStyleIdx="5" presStyleCnt="8">
        <dgm:presLayoutVars>
          <dgm:bulletEnabled val="1"/>
        </dgm:presLayoutVars>
      </dgm:prSet>
      <dgm:spPr/>
    </dgm:pt>
    <dgm:pt modelId="{CFD5B158-CC9B-4B02-8F25-E716A315D58C}" type="pres">
      <dgm:prSet presAssocID="{35EEF9BF-19A6-4A10-92F3-B2D57AA654C8}" presName="spacing" presStyleCnt="0"/>
      <dgm:spPr/>
    </dgm:pt>
    <dgm:pt modelId="{5E0405A0-5865-4754-ABAF-87889513E35F}" type="pres">
      <dgm:prSet presAssocID="{71C21479-9DCA-4C3F-8726-100481320F6C}" presName="composite" presStyleCnt="0"/>
      <dgm:spPr/>
    </dgm:pt>
    <dgm:pt modelId="{B0CD0F86-C8EB-44C8-9200-B990B4874858}" type="pres">
      <dgm:prSet presAssocID="{71C21479-9DCA-4C3F-8726-100481320F6C}" presName="imgShp" presStyleLbl="fgImgPlace1" presStyleIdx="6" presStyleCnt="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48E3A71B-EB30-4456-A915-31F52D49FB08}" type="pres">
      <dgm:prSet presAssocID="{71C21479-9DCA-4C3F-8726-100481320F6C}" presName="txShp" presStyleLbl="node1" presStyleIdx="6" presStyleCnt="8">
        <dgm:presLayoutVars>
          <dgm:bulletEnabled val="1"/>
        </dgm:presLayoutVars>
      </dgm:prSet>
      <dgm:spPr/>
    </dgm:pt>
    <dgm:pt modelId="{89A9E6B3-A0B3-45EB-9345-727D7F106F55}" type="pres">
      <dgm:prSet presAssocID="{160087DE-C085-4458-BE98-24B62DFAF7D0}" presName="spacing" presStyleCnt="0"/>
      <dgm:spPr/>
    </dgm:pt>
    <dgm:pt modelId="{6E12FCF9-BA0A-47C6-9B75-983720F4EF47}" type="pres">
      <dgm:prSet presAssocID="{F10BDDA6-FCAA-4AB2-BB77-AC2FBC5E5CA6}" presName="composite" presStyleCnt="0"/>
      <dgm:spPr/>
    </dgm:pt>
    <dgm:pt modelId="{09CDE4CC-7A43-4825-A843-36730A9037AA}" type="pres">
      <dgm:prSet presAssocID="{F10BDDA6-FCAA-4AB2-BB77-AC2FBC5E5CA6}" presName="imgShp" presStyleLbl="fgImgPlace1" presStyleIdx="7" presStyleCnt="8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B08C1040-1FBB-4848-B520-5A996B8B6FF8}" type="pres">
      <dgm:prSet presAssocID="{F10BDDA6-FCAA-4AB2-BB77-AC2FBC5E5CA6}" presName="txShp" presStyleLbl="node1" presStyleIdx="7" presStyleCnt="8">
        <dgm:presLayoutVars>
          <dgm:bulletEnabled val="1"/>
        </dgm:presLayoutVars>
      </dgm:prSet>
      <dgm:spPr/>
    </dgm:pt>
  </dgm:ptLst>
  <dgm:cxnLst>
    <dgm:cxn modelId="{FC037505-A53E-47C0-B52B-2A5E5FF2F372}" srcId="{52F8C4F1-CC29-45C4-B4B6-5E63A870081A}" destId="{71C21479-9DCA-4C3F-8726-100481320F6C}" srcOrd="6" destOrd="0" parTransId="{D823B73E-6384-446D-9B13-9B5DA7D0A723}" sibTransId="{160087DE-C085-4458-BE98-24B62DFAF7D0}"/>
    <dgm:cxn modelId="{08A63A09-E903-46DD-BBB1-E69DA20652B3}" type="presOf" srcId="{3D2DB567-F5F8-4EEF-8EDC-0992C1C920AC}" destId="{3C1E9327-7D13-4912-ABE4-A053A54125CC}" srcOrd="0" destOrd="0" presId="urn:microsoft.com/office/officeart/2005/8/layout/vList3#3"/>
    <dgm:cxn modelId="{92FD880C-49CB-4C7E-AF78-30E4F5D636F3}" type="presOf" srcId="{AD0254C5-B6D7-4BFB-B0E5-2419853611A4}" destId="{6D769865-E1ED-44EA-81DF-C3357F1D3B03}" srcOrd="0" destOrd="0" presId="urn:microsoft.com/office/officeart/2005/8/layout/vList3#3"/>
    <dgm:cxn modelId="{79A06D15-BC93-4ADB-AF16-89236672D18A}" srcId="{52F8C4F1-CC29-45C4-B4B6-5E63A870081A}" destId="{242A6EA6-1C87-474B-AB93-5D10CF567CF5}" srcOrd="3" destOrd="0" parTransId="{6C98B8A9-28B3-40ED-8E20-B1EFB996D9CD}" sibTransId="{97188172-B9AC-4ED8-8FE1-CCC3002F0AA1}"/>
    <dgm:cxn modelId="{44B93B3F-C3D1-432C-9EBD-89454C92BBF5}" srcId="{52F8C4F1-CC29-45C4-B4B6-5E63A870081A}" destId="{ABD5731A-BDE1-46C9-A172-42352B0EFEBD}" srcOrd="5" destOrd="0" parTransId="{5B9D14C1-C3F2-4AD6-96AA-3690DF66AB07}" sibTransId="{35EEF9BF-19A6-4A10-92F3-B2D57AA654C8}"/>
    <dgm:cxn modelId="{B1FAA242-09E7-49BA-89D4-B7F6568D53F3}" srcId="{52F8C4F1-CC29-45C4-B4B6-5E63A870081A}" destId="{F10BDDA6-FCAA-4AB2-BB77-AC2FBC5E5CA6}" srcOrd="7" destOrd="0" parTransId="{F397AE5B-EC93-4212-AFDD-791518DCB3E5}" sibTransId="{22D0918C-45CF-431A-9B43-3A589A51CA87}"/>
    <dgm:cxn modelId="{284D4864-F458-46EF-9981-4CA4F00C8240}" type="presOf" srcId="{63389B28-360D-479F-B356-FAE3D16B1F10}" destId="{815F5057-CCF8-4216-BAFD-505B60198D5D}" srcOrd="0" destOrd="0" presId="urn:microsoft.com/office/officeart/2005/8/layout/vList3#3"/>
    <dgm:cxn modelId="{A0765D47-3069-4625-868D-E6CCA07D1E4C}" type="presOf" srcId="{242A6EA6-1C87-474B-AB93-5D10CF567CF5}" destId="{69A095AE-423A-4ACD-82FB-36844253944A}" srcOrd="0" destOrd="0" presId="urn:microsoft.com/office/officeart/2005/8/layout/vList3#3"/>
    <dgm:cxn modelId="{94970659-4663-4BBE-A2CC-61F553496631}" type="presOf" srcId="{71C21479-9DCA-4C3F-8726-100481320F6C}" destId="{48E3A71B-EB30-4456-A915-31F52D49FB08}" srcOrd="0" destOrd="0" presId="urn:microsoft.com/office/officeart/2005/8/layout/vList3#3"/>
    <dgm:cxn modelId="{A3E85E8E-A751-46C4-A958-513298EA6CB0}" type="presOf" srcId="{52F8C4F1-CC29-45C4-B4B6-5E63A870081A}" destId="{85F81F6E-1A31-4A04-9B85-B226CFCC28A9}" srcOrd="0" destOrd="0" presId="urn:microsoft.com/office/officeart/2005/8/layout/vList3#3"/>
    <dgm:cxn modelId="{AA565798-3EE6-45D7-88F8-083488F66C89}" type="presOf" srcId="{F10BDDA6-FCAA-4AB2-BB77-AC2FBC5E5CA6}" destId="{B08C1040-1FBB-4848-B520-5A996B8B6FF8}" srcOrd="0" destOrd="0" presId="urn:microsoft.com/office/officeart/2005/8/layout/vList3#3"/>
    <dgm:cxn modelId="{7EEE24A1-15BD-40D7-A40B-C77FC125EEBD}" srcId="{52F8C4F1-CC29-45C4-B4B6-5E63A870081A}" destId="{2F44A28B-B3A0-47B1-8C9A-39EF6B57E3FA}" srcOrd="1" destOrd="0" parTransId="{3E4B0E4D-F657-4E47-A444-9C1B67A7AB20}" sibTransId="{9C5A46CF-479A-4E4D-8C1D-6B311207160D}"/>
    <dgm:cxn modelId="{89155DAB-5130-48C8-923F-409150BF13F4}" type="presOf" srcId="{2F44A28B-B3A0-47B1-8C9A-39EF6B57E3FA}" destId="{C6AD916B-AD36-4F28-9F3A-3256DF81091C}" srcOrd="0" destOrd="0" presId="urn:microsoft.com/office/officeart/2005/8/layout/vList3#3"/>
    <dgm:cxn modelId="{6EF956C2-6594-4911-A449-F291152EE315}" type="presOf" srcId="{ABD5731A-BDE1-46C9-A172-42352B0EFEBD}" destId="{7CD6AD7A-50F0-48C0-9E00-7F82542D830B}" srcOrd="0" destOrd="0" presId="urn:microsoft.com/office/officeart/2005/8/layout/vList3#3"/>
    <dgm:cxn modelId="{4E040ECB-1CAB-4C4D-B1C8-B5C59B2F75E7}" srcId="{52F8C4F1-CC29-45C4-B4B6-5E63A870081A}" destId="{63389B28-360D-479F-B356-FAE3D16B1F10}" srcOrd="0" destOrd="0" parTransId="{FC782258-090E-4F6E-8D1E-8DAFC27DFC92}" sibTransId="{1F71FB39-A543-422B-80C1-A71ECEB5A0E9}"/>
    <dgm:cxn modelId="{FF8ADAE3-ACBF-4590-92B5-CD561EB84AE3}" srcId="{52F8C4F1-CC29-45C4-B4B6-5E63A870081A}" destId="{AD0254C5-B6D7-4BFB-B0E5-2419853611A4}" srcOrd="4" destOrd="0" parTransId="{248DCA17-428A-43D1-91B2-017F3E4AB524}" sibTransId="{20E246B8-8F94-48D2-93FC-22BDFD53159E}"/>
    <dgm:cxn modelId="{C99776F7-9F2D-4D1D-AD7A-EE97078955AB}" srcId="{52F8C4F1-CC29-45C4-B4B6-5E63A870081A}" destId="{3D2DB567-F5F8-4EEF-8EDC-0992C1C920AC}" srcOrd="2" destOrd="0" parTransId="{FB546449-A1EE-47E3-8FE0-548D7BDE9BDE}" sibTransId="{1699626F-E239-4C40-8562-A457B0CF253A}"/>
    <dgm:cxn modelId="{D11B569D-DAAB-499F-A2E5-DF8A722FAA01}" type="presParOf" srcId="{85F81F6E-1A31-4A04-9B85-B226CFCC28A9}" destId="{A9E849F1-3A59-46A5-8AA6-E536CFE2373A}" srcOrd="0" destOrd="0" presId="urn:microsoft.com/office/officeart/2005/8/layout/vList3#3"/>
    <dgm:cxn modelId="{295201DF-052E-4485-8E6A-FB11D141E667}" type="presParOf" srcId="{A9E849F1-3A59-46A5-8AA6-E536CFE2373A}" destId="{B4142B00-4FC2-4D6E-A8BA-F7FEE0A7F489}" srcOrd="0" destOrd="0" presId="urn:microsoft.com/office/officeart/2005/8/layout/vList3#3"/>
    <dgm:cxn modelId="{F1380E1C-77F5-49EB-8DF1-48800B7FC025}" type="presParOf" srcId="{A9E849F1-3A59-46A5-8AA6-E536CFE2373A}" destId="{815F5057-CCF8-4216-BAFD-505B60198D5D}" srcOrd="1" destOrd="0" presId="urn:microsoft.com/office/officeart/2005/8/layout/vList3#3"/>
    <dgm:cxn modelId="{E4709E0D-5E50-4EB9-8796-BB5E981BE0A1}" type="presParOf" srcId="{85F81F6E-1A31-4A04-9B85-B226CFCC28A9}" destId="{CB03820B-61EA-4ACC-930F-7BCFE55BD621}" srcOrd="1" destOrd="0" presId="urn:microsoft.com/office/officeart/2005/8/layout/vList3#3"/>
    <dgm:cxn modelId="{D0550FAC-D1E7-4B9E-B34E-078435BD4663}" type="presParOf" srcId="{85F81F6E-1A31-4A04-9B85-B226CFCC28A9}" destId="{4F7827A2-77DC-42FA-A1A7-7CA200EEBBB9}" srcOrd="2" destOrd="0" presId="urn:microsoft.com/office/officeart/2005/8/layout/vList3#3"/>
    <dgm:cxn modelId="{2D03E8B2-4217-4CC8-958C-D028ABDD7AD7}" type="presParOf" srcId="{4F7827A2-77DC-42FA-A1A7-7CA200EEBBB9}" destId="{4B6E8FD3-9A13-4FEA-8B2F-C5FC0F205B3B}" srcOrd="0" destOrd="0" presId="urn:microsoft.com/office/officeart/2005/8/layout/vList3#3"/>
    <dgm:cxn modelId="{D3074713-B274-4621-894C-3BE14A347B9E}" type="presParOf" srcId="{4F7827A2-77DC-42FA-A1A7-7CA200EEBBB9}" destId="{C6AD916B-AD36-4F28-9F3A-3256DF81091C}" srcOrd="1" destOrd="0" presId="urn:microsoft.com/office/officeart/2005/8/layout/vList3#3"/>
    <dgm:cxn modelId="{5AFEA543-192C-4CA6-BF7C-CFAF3BDD67C3}" type="presParOf" srcId="{85F81F6E-1A31-4A04-9B85-B226CFCC28A9}" destId="{BCAA81B9-1639-45A9-9E7B-EE1292F7FFAF}" srcOrd="3" destOrd="0" presId="urn:microsoft.com/office/officeart/2005/8/layout/vList3#3"/>
    <dgm:cxn modelId="{40534999-15B8-4189-8817-3012D66F0EF6}" type="presParOf" srcId="{85F81F6E-1A31-4A04-9B85-B226CFCC28A9}" destId="{300E2975-C7E5-4CA1-AE46-02D78B71F170}" srcOrd="4" destOrd="0" presId="urn:microsoft.com/office/officeart/2005/8/layout/vList3#3"/>
    <dgm:cxn modelId="{F1D6CF3F-5947-4312-80C0-A9FF60E29A68}" type="presParOf" srcId="{300E2975-C7E5-4CA1-AE46-02D78B71F170}" destId="{C8429A92-5152-460E-8D95-5AA7800EA29D}" srcOrd="0" destOrd="0" presId="urn:microsoft.com/office/officeart/2005/8/layout/vList3#3"/>
    <dgm:cxn modelId="{FBACE23B-149B-4DD4-9F71-5BDBCD32ED38}" type="presParOf" srcId="{300E2975-C7E5-4CA1-AE46-02D78B71F170}" destId="{3C1E9327-7D13-4912-ABE4-A053A54125CC}" srcOrd="1" destOrd="0" presId="urn:microsoft.com/office/officeart/2005/8/layout/vList3#3"/>
    <dgm:cxn modelId="{7E946335-B2C2-4EAF-9B04-577C1C01DA6A}" type="presParOf" srcId="{85F81F6E-1A31-4A04-9B85-B226CFCC28A9}" destId="{7F705BCC-620F-4864-B319-7C25C416E699}" srcOrd="5" destOrd="0" presId="urn:microsoft.com/office/officeart/2005/8/layout/vList3#3"/>
    <dgm:cxn modelId="{E270B20E-D8A1-4F1D-B7C6-3DBB4AE46814}" type="presParOf" srcId="{85F81F6E-1A31-4A04-9B85-B226CFCC28A9}" destId="{4154F8EC-CE70-4502-83F7-E53ACE07AC65}" srcOrd="6" destOrd="0" presId="urn:microsoft.com/office/officeart/2005/8/layout/vList3#3"/>
    <dgm:cxn modelId="{0D9B1B83-FED5-42CD-8F05-2F3361FF00E0}" type="presParOf" srcId="{4154F8EC-CE70-4502-83F7-E53ACE07AC65}" destId="{A1F791E0-D3A8-4FEC-A2A2-022916C684A7}" srcOrd="0" destOrd="0" presId="urn:microsoft.com/office/officeart/2005/8/layout/vList3#3"/>
    <dgm:cxn modelId="{5C8CE724-DF9C-4B3E-A88E-28A495510FD4}" type="presParOf" srcId="{4154F8EC-CE70-4502-83F7-E53ACE07AC65}" destId="{69A095AE-423A-4ACD-82FB-36844253944A}" srcOrd="1" destOrd="0" presId="urn:microsoft.com/office/officeart/2005/8/layout/vList3#3"/>
    <dgm:cxn modelId="{ACC20826-F27C-4705-99C1-99A69DB2A8C0}" type="presParOf" srcId="{85F81F6E-1A31-4A04-9B85-B226CFCC28A9}" destId="{CA694ABA-DF06-455E-9813-B20F979A0E11}" srcOrd="7" destOrd="0" presId="urn:microsoft.com/office/officeart/2005/8/layout/vList3#3"/>
    <dgm:cxn modelId="{4A790F10-30DA-4E64-834F-84A5BD95976F}" type="presParOf" srcId="{85F81F6E-1A31-4A04-9B85-B226CFCC28A9}" destId="{66DF5BDF-7729-4A9D-8D87-DA7A31B727F8}" srcOrd="8" destOrd="0" presId="urn:microsoft.com/office/officeart/2005/8/layout/vList3#3"/>
    <dgm:cxn modelId="{D3FC7240-027D-4164-98F2-FFA6709D3E2F}" type="presParOf" srcId="{66DF5BDF-7729-4A9D-8D87-DA7A31B727F8}" destId="{4EAE6214-515D-4F68-800C-F907EE449E5F}" srcOrd="0" destOrd="0" presId="urn:microsoft.com/office/officeart/2005/8/layout/vList3#3"/>
    <dgm:cxn modelId="{8C613290-D352-4783-9993-D9978C951F69}" type="presParOf" srcId="{66DF5BDF-7729-4A9D-8D87-DA7A31B727F8}" destId="{6D769865-E1ED-44EA-81DF-C3357F1D3B03}" srcOrd="1" destOrd="0" presId="urn:microsoft.com/office/officeart/2005/8/layout/vList3#3"/>
    <dgm:cxn modelId="{2FDEB2F6-1AF1-4C1E-9FEB-5CEA8A23013F}" type="presParOf" srcId="{85F81F6E-1A31-4A04-9B85-B226CFCC28A9}" destId="{C56BF680-186F-45BE-AADE-AA6ABF43DC46}" srcOrd="9" destOrd="0" presId="urn:microsoft.com/office/officeart/2005/8/layout/vList3#3"/>
    <dgm:cxn modelId="{22B510E5-0C7A-4974-B07B-2939A7C2A17C}" type="presParOf" srcId="{85F81F6E-1A31-4A04-9B85-B226CFCC28A9}" destId="{88B28034-7D05-48D9-AA1A-87C9D1847528}" srcOrd="10" destOrd="0" presId="urn:microsoft.com/office/officeart/2005/8/layout/vList3#3"/>
    <dgm:cxn modelId="{9B613A1D-6E63-4F9E-9DF5-06E824C458C2}" type="presParOf" srcId="{88B28034-7D05-48D9-AA1A-87C9D1847528}" destId="{6D97DDCD-8C99-4CF7-8DD5-8CB1C5AD9B98}" srcOrd="0" destOrd="0" presId="urn:microsoft.com/office/officeart/2005/8/layout/vList3#3"/>
    <dgm:cxn modelId="{16C168AB-DAF7-45AB-8443-AF54E104B666}" type="presParOf" srcId="{88B28034-7D05-48D9-AA1A-87C9D1847528}" destId="{7CD6AD7A-50F0-48C0-9E00-7F82542D830B}" srcOrd="1" destOrd="0" presId="urn:microsoft.com/office/officeart/2005/8/layout/vList3#3"/>
    <dgm:cxn modelId="{0DC8AE0B-5EB3-421D-966A-2D7CB5B7484C}" type="presParOf" srcId="{85F81F6E-1A31-4A04-9B85-B226CFCC28A9}" destId="{CFD5B158-CC9B-4B02-8F25-E716A315D58C}" srcOrd="11" destOrd="0" presId="urn:microsoft.com/office/officeart/2005/8/layout/vList3#3"/>
    <dgm:cxn modelId="{5F7DDA24-4265-4C21-9D9B-5C4627B64142}" type="presParOf" srcId="{85F81F6E-1A31-4A04-9B85-B226CFCC28A9}" destId="{5E0405A0-5865-4754-ABAF-87889513E35F}" srcOrd="12" destOrd="0" presId="urn:microsoft.com/office/officeart/2005/8/layout/vList3#3"/>
    <dgm:cxn modelId="{8BDCA1E0-E50D-410A-9F3C-76028FAC2F3A}" type="presParOf" srcId="{5E0405A0-5865-4754-ABAF-87889513E35F}" destId="{B0CD0F86-C8EB-44C8-9200-B990B4874858}" srcOrd="0" destOrd="0" presId="urn:microsoft.com/office/officeart/2005/8/layout/vList3#3"/>
    <dgm:cxn modelId="{17398577-F51D-4F6A-884D-D507FEC4A553}" type="presParOf" srcId="{5E0405A0-5865-4754-ABAF-87889513E35F}" destId="{48E3A71B-EB30-4456-A915-31F52D49FB08}" srcOrd="1" destOrd="0" presId="urn:microsoft.com/office/officeart/2005/8/layout/vList3#3"/>
    <dgm:cxn modelId="{AAAB95D3-0C0E-4190-BC3F-33305E6FFE65}" type="presParOf" srcId="{85F81F6E-1A31-4A04-9B85-B226CFCC28A9}" destId="{89A9E6B3-A0B3-45EB-9345-727D7F106F55}" srcOrd="13" destOrd="0" presId="urn:microsoft.com/office/officeart/2005/8/layout/vList3#3"/>
    <dgm:cxn modelId="{97018CEA-C2EB-4A0E-8E64-75BA8FB50276}" type="presParOf" srcId="{85F81F6E-1A31-4A04-9B85-B226CFCC28A9}" destId="{6E12FCF9-BA0A-47C6-9B75-983720F4EF47}" srcOrd="14" destOrd="0" presId="urn:microsoft.com/office/officeart/2005/8/layout/vList3#3"/>
    <dgm:cxn modelId="{A0120FA8-6EA6-4EB4-A87F-9269E1782804}" type="presParOf" srcId="{6E12FCF9-BA0A-47C6-9B75-983720F4EF47}" destId="{09CDE4CC-7A43-4825-A843-36730A9037AA}" srcOrd="0" destOrd="0" presId="urn:microsoft.com/office/officeart/2005/8/layout/vList3#3"/>
    <dgm:cxn modelId="{BB1E56E9-6FDF-41B8-B785-784399A53C95}" type="presParOf" srcId="{6E12FCF9-BA0A-47C6-9B75-983720F4EF47}" destId="{B08C1040-1FBB-4848-B520-5A996B8B6FF8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5F5057-CCF8-4216-BAFD-505B60198D5D}">
      <dsp:nvSpPr>
        <dsp:cNvPr id="0" name=""/>
        <dsp:cNvSpPr/>
      </dsp:nvSpPr>
      <dsp:spPr>
        <a:xfrm rot="10800000">
          <a:off x="1000662" y="3660"/>
          <a:ext cx="3516097" cy="46011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2898" tIns="45720" rIns="85344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kern="1200" dirty="0">
              <a:solidFill>
                <a:schemeClr val="tx1"/>
              </a:solidFill>
            </a:rPr>
            <a:t>333 </a:t>
          </a:r>
          <a:r>
            <a:rPr lang="es-EC" sz="1200" b="0" kern="1200" dirty="0">
              <a:solidFill>
                <a:schemeClr val="tx1"/>
              </a:solidFill>
            </a:rPr>
            <a:t>Pre- registros.</a:t>
          </a:r>
        </a:p>
      </dsp:txBody>
      <dsp:txXfrm rot="10800000">
        <a:off x="1115690" y="3660"/>
        <a:ext cx="3401069" cy="460114"/>
      </dsp:txXfrm>
    </dsp:sp>
    <dsp:sp modelId="{B4142B00-4FC2-4D6E-A8BA-F7FEE0A7F489}">
      <dsp:nvSpPr>
        <dsp:cNvPr id="0" name=""/>
        <dsp:cNvSpPr/>
      </dsp:nvSpPr>
      <dsp:spPr>
        <a:xfrm>
          <a:off x="770604" y="0"/>
          <a:ext cx="460114" cy="46011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D916B-AD36-4F28-9F3A-3256DF81091C}">
      <dsp:nvSpPr>
        <dsp:cNvPr id="0" name=""/>
        <dsp:cNvSpPr/>
      </dsp:nvSpPr>
      <dsp:spPr>
        <a:xfrm rot="10800000">
          <a:off x="1000662" y="601121"/>
          <a:ext cx="3516097" cy="46011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2898" tIns="45720" rIns="85344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kern="1200" dirty="0">
              <a:solidFill>
                <a:schemeClr val="tx1"/>
              </a:solidFill>
            </a:rPr>
            <a:t>270 </a:t>
          </a:r>
          <a:r>
            <a:rPr lang="es-EC" sz="1200" b="0" kern="1200" dirty="0">
              <a:solidFill>
                <a:schemeClr val="tx1"/>
              </a:solidFill>
            </a:rPr>
            <a:t>Entrevistas preliminares.</a:t>
          </a:r>
        </a:p>
      </dsp:txBody>
      <dsp:txXfrm rot="10800000">
        <a:off x="1115690" y="601121"/>
        <a:ext cx="3401069" cy="460114"/>
      </dsp:txXfrm>
    </dsp:sp>
    <dsp:sp modelId="{4B6E8FD3-9A13-4FEA-8B2F-C5FC0F205B3B}">
      <dsp:nvSpPr>
        <dsp:cNvPr id="0" name=""/>
        <dsp:cNvSpPr/>
      </dsp:nvSpPr>
      <dsp:spPr>
        <a:xfrm>
          <a:off x="770604" y="601121"/>
          <a:ext cx="460114" cy="46011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1E9327-7D13-4912-ABE4-A053A54125CC}">
      <dsp:nvSpPr>
        <dsp:cNvPr id="0" name=""/>
        <dsp:cNvSpPr/>
      </dsp:nvSpPr>
      <dsp:spPr>
        <a:xfrm rot="10800000">
          <a:off x="1000662" y="1198583"/>
          <a:ext cx="3516097" cy="46011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2898" tIns="45720" rIns="85344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kern="1200" dirty="0">
              <a:solidFill>
                <a:schemeClr val="tx1"/>
              </a:solidFill>
            </a:rPr>
            <a:t>126 </a:t>
          </a:r>
          <a:r>
            <a:rPr lang="es-EC" sz="1200" b="0" kern="1200" dirty="0">
              <a:solidFill>
                <a:schemeClr val="tx1"/>
              </a:solidFill>
            </a:rPr>
            <a:t>Círculos de capacitación aprobados.</a:t>
          </a:r>
        </a:p>
      </dsp:txBody>
      <dsp:txXfrm rot="10800000">
        <a:off x="1115690" y="1198583"/>
        <a:ext cx="3401069" cy="460114"/>
      </dsp:txXfrm>
    </dsp:sp>
    <dsp:sp modelId="{C8429A92-5152-460E-8D95-5AA7800EA29D}">
      <dsp:nvSpPr>
        <dsp:cNvPr id="0" name=""/>
        <dsp:cNvSpPr/>
      </dsp:nvSpPr>
      <dsp:spPr>
        <a:xfrm>
          <a:off x="770604" y="1198583"/>
          <a:ext cx="460114" cy="46011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095AE-423A-4ACD-82FB-36844253944A}">
      <dsp:nvSpPr>
        <dsp:cNvPr id="0" name=""/>
        <dsp:cNvSpPr/>
      </dsp:nvSpPr>
      <dsp:spPr>
        <a:xfrm rot="10800000">
          <a:off x="1000662" y="1796045"/>
          <a:ext cx="3516097" cy="46011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2898" tIns="45720" rIns="85344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kern="1200" dirty="0">
              <a:solidFill>
                <a:schemeClr val="tx1"/>
              </a:solidFill>
            </a:rPr>
            <a:t>80 </a:t>
          </a:r>
          <a:r>
            <a:rPr lang="es-EC" sz="1200" b="0" kern="1200" dirty="0">
              <a:solidFill>
                <a:schemeClr val="tx1"/>
              </a:solidFill>
            </a:rPr>
            <a:t>Estudios Hogar.</a:t>
          </a:r>
        </a:p>
      </dsp:txBody>
      <dsp:txXfrm rot="10800000">
        <a:off x="1115690" y="1796045"/>
        <a:ext cx="3401069" cy="460114"/>
      </dsp:txXfrm>
    </dsp:sp>
    <dsp:sp modelId="{A1F791E0-D3A8-4FEC-A2A2-022916C684A7}">
      <dsp:nvSpPr>
        <dsp:cNvPr id="0" name=""/>
        <dsp:cNvSpPr/>
      </dsp:nvSpPr>
      <dsp:spPr>
        <a:xfrm>
          <a:off x="770604" y="1796045"/>
          <a:ext cx="460114" cy="460114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69865-E1ED-44EA-81DF-C3357F1D3B03}">
      <dsp:nvSpPr>
        <dsp:cNvPr id="0" name=""/>
        <dsp:cNvSpPr/>
      </dsp:nvSpPr>
      <dsp:spPr>
        <a:xfrm rot="10800000">
          <a:off x="1000662" y="2393507"/>
          <a:ext cx="3516097" cy="46011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2898" tIns="45720" rIns="85344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kern="1200" dirty="0">
              <a:solidFill>
                <a:schemeClr val="tx1"/>
              </a:solidFill>
            </a:rPr>
            <a:t>83 </a:t>
          </a:r>
          <a:r>
            <a:rPr lang="es-EC" sz="1200" b="0" kern="1200" dirty="0">
              <a:solidFill>
                <a:schemeClr val="tx1"/>
              </a:solidFill>
            </a:rPr>
            <a:t>Solicitudes de Adopción.</a:t>
          </a:r>
        </a:p>
      </dsp:txBody>
      <dsp:txXfrm rot="10800000">
        <a:off x="1115690" y="2393507"/>
        <a:ext cx="3401069" cy="460114"/>
      </dsp:txXfrm>
    </dsp:sp>
    <dsp:sp modelId="{4EAE6214-515D-4F68-800C-F907EE449E5F}">
      <dsp:nvSpPr>
        <dsp:cNvPr id="0" name=""/>
        <dsp:cNvSpPr/>
      </dsp:nvSpPr>
      <dsp:spPr>
        <a:xfrm>
          <a:off x="770604" y="2393507"/>
          <a:ext cx="460114" cy="460114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7000" b="-2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D6AD7A-50F0-48C0-9E00-7F82542D830B}">
      <dsp:nvSpPr>
        <dsp:cNvPr id="0" name=""/>
        <dsp:cNvSpPr/>
      </dsp:nvSpPr>
      <dsp:spPr>
        <a:xfrm rot="10800000">
          <a:off x="1000662" y="2990969"/>
          <a:ext cx="3516097" cy="46011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2898" tIns="45720" rIns="85344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kern="1200" dirty="0">
              <a:solidFill>
                <a:schemeClr val="tx1"/>
              </a:solidFill>
            </a:rPr>
            <a:t>59 </a:t>
          </a:r>
          <a:r>
            <a:rPr lang="es-EC" sz="1200" b="0" kern="1200" dirty="0">
              <a:solidFill>
                <a:schemeClr val="tx1"/>
              </a:solidFill>
            </a:rPr>
            <a:t>Declaratorias de Idoneidad.</a:t>
          </a:r>
        </a:p>
      </dsp:txBody>
      <dsp:txXfrm rot="10800000">
        <a:off x="1115690" y="2990969"/>
        <a:ext cx="3401069" cy="460114"/>
      </dsp:txXfrm>
    </dsp:sp>
    <dsp:sp modelId="{6D97DDCD-8C99-4CF7-8DD5-8CB1C5AD9B98}">
      <dsp:nvSpPr>
        <dsp:cNvPr id="0" name=""/>
        <dsp:cNvSpPr/>
      </dsp:nvSpPr>
      <dsp:spPr>
        <a:xfrm>
          <a:off x="770604" y="2983731"/>
          <a:ext cx="460114" cy="460114"/>
        </a:xfrm>
        <a:prstGeom prst="ellipse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3A71B-EB30-4456-A915-31F52D49FB08}">
      <dsp:nvSpPr>
        <dsp:cNvPr id="0" name=""/>
        <dsp:cNvSpPr/>
      </dsp:nvSpPr>
      <dsp:spPr>
        <a:xfrm rot="10800000">
          <a:off x="1000662" y="3588430"/>
          <a:ext cx="3516097" cy="46011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2898" tIns="45720" rIns="85344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kern="1200" dirty="0">
              <a:solidFill>
                <a:schemeClr val="tx1"/>
              </a:solidFill>
            </a:rPr>
            <a:t>59 </a:t>
          </a:r>
          <a:r>
            <a:rPr lang="es-EC" sz="1200" b="0" kern="1200" dirty="0">
              <a:solidFill>
                <a:schemeClr val="tx1"/>
              </a:solidFill>
            </a:rPr>
            <a:t>Expedientes de familias remitidos al Comité de Asignación Familiar.</a:t>
          </a:r>
        </a:p>
      </dsp:txBody>
      <dsp:txXfrm rot="10800000">
        <a:off x="1115690" y="3588430"/>
        <a:ext cx="3401069" cy="460114"/>
      </dsp:txXfrm>
    </dsp:sp>
    <dsp:sp modelId="{B0CD0F86-C8EB-44C8-9200-B990B4874858}">
      <dsp:nvSpPr>
        <dsp:cNvPr id="0" name=""/>
        <dsp:cNvSpPr/>
      </dsp:nvSpPr>
      <dsp:spPr>
        <a:xfrm>
          <a:off x="770604" y="3588430"/>
          <a:ext cx="460114" cy="460114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8C1040-1FBB-4848-B520-5A996B8B6FF8}">
      <dsp:nvSpPr>
        <dsp:cNvPr id="0" name=""/>
        <dsp:cNvSpPr/>
      </dsp:nvSpPr>
      <dsp:spPr>
        <a:xfrm rot="10800000">
          <a:off x="1000662" y="4185892"/>
          <a:ext cx="3516097" cy="460114"/>
        </a:xfrm>
        <a:prstGeom prst="homePlat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2898" tIns="45720" rIns="85344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200" b="1" kern="1200" dirty="0">
              <a:solidFill>
                <a:schemeClr val="tx1"/>
              </a:solidFill>
            </a:rPr>
            <a:t>12 </a:t>
          </a:r>
          <a:r>
            <a:rPr lang="es-EC" sz="1200" b="0" kern="1200" dirty="0">
              <a:solidFill>
                <a:schemeClr val="tx1"/>
              </a:solidFill>
            </a:rPr>
            <a:t>Remitidos a Terapia</a:t>
          </a:r>
        </a:p>
      </dsp:txBody>
      <dsp:txXfrm rot="10800000">
        <a:off x="1115690" y="4185892"/>
        <a:ext cx="3401069" cy="460114"/>
      </dsp:txXfrm>
    </dsp:sp>
    <dsp:sp modelId="{09CDE4CC-7A43-4825-A843-36730A9037AA}">
      <dsp:nvSpPr>
        <dsp:cNvPr id="0" name=""/>
        <dsp:cNvSpPr/>
      </dsp:nvSpPr>
      <dsp:spPr>
        <a:xfrm>
          <a:off x="770604" y="4185892"/>
          <a:ext cx="460114" cy="460114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DBB7F-4063-4F3D-A723-7CC7ED28DBF4}" type="datetimeFigureOut">
              <a:rPr lang="es-EC" smtClean="0"/>
              <a:pPr/>
              <a:t>22/10/2019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867B2F-EED2-45B8-8351-D1569E1E585D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62613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867B2F-EED2-45B8-8351-D1569E1E585D}" type="slidenum">
              <a:rPr lang="es-EC" smtClean="0"/>
              <a:pPr/>
              <a:t>2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76978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46F7E-F7E8-4F45-8B79-000AA35554FE}" type="datetimeFigureOut">
              <a:rPr lang="es-EC" smtClean="0"/>
              <a:pPr/>
              <a:t>22/10/2019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8F499-35E2-45B4-90BE-A827E475A131}" type="slidenum">
              <a:rPr lang="es-EC" smtClean="0"/>
              <a:pPr/>
              <a:t>‹Nº›</a:t>
            </a:fld>
            <a:endParaRPr lang="es-EC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image" Target="../media/image23.png"/><Relationship Id="rId7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chart" Target="../charts/chart9.xml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chart" Target="../charts/chart8.xml"/><Relationship Id="rId2" Type="http://schemas.openxmlformats.org/officeDocument/2006/relationships/image" Target="../media/image1.png"/><Relationship Id="rId16" Type="http://schemas.openxmlformats.org/officeDocument/2006/relationships/chart" Target="../charts/chart7.xml"/><Relationship Id="rId20" Type="http://schemas.openxmlformats.org/officeDocument/2006/relationships/chart" Target="../charts/chart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chart" Target="../charts/chart10.xml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014" y="-24"/>
            <a:ext cx="8609828" cy="200026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3857620" y="3967467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dirty="0">
                <a:latin typeface="+mj-lt"/>
                <a:ea typeface="BatangChe" pitchFamily="49" charset="-127"/>
                <a:cs typeface="Andalus" pitchFamily="18" charset="-78"/>
              </a:rPr>
              <a:t>2019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42"/>
          <a:stretch>
            <a:fillRect/>
          </a:stretch>
        </p:blipFill>
        <p:spPr bwMode="auto">
          <a:xfrm>
            <a:off x="743213" y="1724012"/>
            <a:ext cx="7757877" cy="127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29" y="2890861"/>
            <a:ext cx="77247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84" r="59606" b="10767"/>
          <a:stretch>
            <a:fillRect/>
          </a:stretch>
        </p:blipFill>
        <p:spPr bwMode="auto">
          <a:xfrm>
            <a:off x="1071538" y="3143248"/>
            <a:ext cx="3133748" cy="257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857752" y="3857628"/>
            <a:ext cx="14526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Julio</a:t>
            </a:r>
            <a:endParaRPr lang="es-E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000628" y="4786322"/>
            <a:ext cx="9286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600" dirty="0"/>
              <a:t>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logo franja MIES-GOB última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010" y="-24"/>
            <a:ext cx="4308022" cy="100085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179462" y="751131"/>
            <a:ext cx="7713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es-EC" sz="1400" dirty="0">
                <a:latin typeface="Arial" pitchFamily="34" charset="0"/>
                <a:cs typeface="Arial" pitchFamily="34" charset="0"/>
              </a:rPr>
              <a:t>A julio 2019, respecto del proceso de los candidatos a adoptantes, se han efectuado las siguientes actividades en las Unidades Técnicas de Adopciones a nivel nacional: </a:t>
            </a:r>
          </a:p>
          <a:p>
            <a:pPr>
              <a:buClr>
                <a:schemeClr val="accent5"/>
              </a:buClr>
              <a:buFont typeface="Wingdings" pitchFamily="2" charset="2"/>
              <a:buChar char="§"/>
            </a:pPr>
            <a:endParaRPr lang="es-EC" dirty="0">
              <a:latin typeface="Book Antiqua" pitchFamily="18" charset="0"/>
            </a:endParaRPr>
          </a:p>
        </p:txBody>
      </p:sp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798818725"/>
              </p:ext>
            </p:extLst>
          </p:nvPr>
        </p:nvGraphicFramePr>
        <p:xfrm>
          <a:off x="-748508" y="1556792"/>
          <a:ext cx="5287364" cy="4649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317119"/>
              </p:ext>
            </p:extLst>
          </p:nvPr>
        </p:nvGraphicFramePr>
        <p:xfrm>
          <a:off x="3851921" y="1988840"/>
          <a:ext cx="5287363" cy="3916245"/>
        </p:xfrm>
        <a:graphic>
          <a:graphicData uri="http://schemas.openxmlformats.org/drawingml/2006/table">
            <a:tbl>
              <a:tblPr/>
              <a:tblGrid>
                <a:gridCol w="360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286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05983">
                <a:tc gridSpan="9">
                  <a:txBody>
                    <a:bodyPr/>
                    <a:lstStyle/>
                    <a:p>
                      <a:pPr algn="ctr" rtl="0" fontAlgn="ctr"/>
                      <a:r>
                        <a:rPr lang="es-EC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JULIO 2019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7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ZONA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REGISTRO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ENTREVISTA INICIAL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SOLICITUD PAREJAS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SOLICITUD PERSONAS SOLAS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ESTUDIO HOGAR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PROCESOS PSICO-LÓGICOS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FAMILIAS IDONEAS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INGRESO EXPEDIENTES CAF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ZONA 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ZONA 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ZONA 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ZONA 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ZONA 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ZONA 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ZONA 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ZONA 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1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ZONA 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598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010" y="-24"/>
            <a:ext cx="4308022" cy="1000854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697188" y="5368278"/>
            <a:ext cx="7670657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500" dirty="0">
              <a:latin typeface="Book Antiqua" pitchFamily="18" charset="0"/>
            </a:endParaRP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400" b="1" dirty="0">
                <a:latin typeface="Arial" pitchFamily="34" charset="0"/>
                <a:cs typeface="Arial" pitchFamily="34" charset="0"/>
              </a:rPr>
              <a:t>  42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adopciones fueron </a:t>
            </a:r>
            <a:r>
              <a:rPr lang="es-EC" sz="1400" b="1" dirty="0">
                <a:latin typeface="Arial" pitchFamily="34" charset="0"/>
                <a:cs typeface="Arial" pitchFamily="34" charset="0"/>
              </a:rPr>
              <a:t>nacionales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y 9 </a:t>
            </a:r>
            <a:r>
              <a:rPr lang="es-EC" sz="1400" b="1" dirty="0">
                <a:latin typeface="Arial" pitchFamily="34" charset="0"/>
                <a:cs typeface="Arial" pitchFamily="34" charset="0"/>
              </a:rPr>
              <a:t>internacionales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400" dirty="0">
                <a:latin typeface="Arial" pitchFamily="34" charset="0"/>
                <a:cs typeface="Arial" pitchFamily="34" charset="0"/>
              </a:rPr>
              <a:t>12 </a:t>
            </a:r>
            <a:r>
              <a:rPr lang="es-EC" sz="1400" b="1" dirty="0">
                <a:solidFill>
                  <a:srgbClr val="000000"/>
                </a:solidFill>
                <a:latin typeface="Book Antiqua"/>
              </a:rPr>
              <a:t>Niñas, niños Adolescentes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adoptados del Programa General de Adopciones. </a:t>
            </a:r>
          </a:p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400" dirty="0">
                <a:latin typeface="Arial" pitchFamily="34" charset="0"/>
                <a:cs typeface="Arial" pitchFamily="34" charset="0"/>
              </a:rPr>
              <a:t> 22 </a:t>
            </a:r>
            <a:r>
              <a:rPr lang="es-EC" sz="1400" b="1" dirty="0">
                <a:solidFill>
                  <a:srgbClr val="000000"/>
                </a:solidFill>
                <a:latin typeface="Book Antiqua"/>
              </a:rPr>
              <a:t>Niñas, niños Adolescentes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adoptados del Programa de Atención Prioritaria.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714348" y="928670"/>
            <a:ext cx="66247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>
                <a:latin typeface="Arial" pitchFamily="34" charset="0"/>
                <a:cs typeface="Arial" pitchFamily="34" charset="0"/>
              </a:rPr>
              <a:t>A julio 2019 se realizaron 51 adopciones de acuerdo al siguiente detalle: 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104873"/>
              </p:ext>
            </p:extLst>
          </p:nvPr>
        </p:nvGraphicFramePr>
        <p:xfrm>
          <a:off x="0" y="1236447"/>
          <a:ext cx="9143992" cy="4367449"/>
        </p:xfrm>
        <a:graphic>
          <a:graphicData uri="http://schemas.openxmlformats.org/drawingml/2006/table">
            <a:tbl>
              <a:tblPr/>
              <a:tblGrid>
                <a:gridCol w="683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0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15636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75316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539544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3584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ZONA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Z1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Z2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Z3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Z4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Z5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Z6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Z7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Z8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Z9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Subtotal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53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Nacional (N) / </a:t>
                      </a:r>
                      <a:r>
                        <a:rPr lang="es-EC" sz="10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Inter-nacional</a:t>
                      </a: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(I)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Nacional e </a:t>
                      </a:r>
                      <a:r>
                        <a:rPr lang="es-EC" sz="1000" b="1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Inter-nacional</a:t>
                      </a:r>
                      <a:endParaRPr lang="es-EC" sz="10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4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ENERO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4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FEBRERO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4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MARZO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ABRIL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7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MAYO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7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JUNIO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78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JULIO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A0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84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SUB</a:t>
                      </a:r>
                    </a:p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BACC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64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84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51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3464" marR="3464" marT="346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978" y="0"/>
            <a:ext cx="4308022" cy="1000854"/>
          </a:xfrm>
          <a:prstGeom prst="rect">
            <a:avLst/>
          </a:prstGeom>
        </p:spPr>
      </p:pic>
      <p:pic>
        <p:nvPicPr>
          <p:cNvPr id="5" name="4 Imagen" descr="TReN De SeGuiMieNTo-01.jpg"/>
          <p:cNvPicPr>
            <a:picLocks noChangeAspect="1"/>
          </p:cNvPicPr>
          <p:nvPr/>
        </p:nvPicPr>
        <p:blipFill>
          <a:blip r:embed="rId3"/>
          <a:srcRect t="70970"/>
          <a:stretch>
            <a:fillRect/>
          </a:stretch>
        </p:blipFill>
        <p:spPr>
          <a:xfrm>
            <a:off x="642910" y="5294855"/>
            <a:ext cx="7607264" cy="1563145"/>
          </a:xfrm>
          <a:prstGeom prst="rect">
            <a:avLst/>
          </a:prstGeom>
        </p:spPr>
      </p:pic>
      <p:sp>
        <p:nvSpPr>
          <p:cNvPr id="12" name="11 CuadroTexto"/>
          <p:cNvSpPr txBox="1"/>
          <p:nvPr/>
        </p:nvSpPr>
        <p:spPr>
          <a:xfrm>
            <a:off x="500034" y="785794"/>
            <a:ext cx="7960398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>
                <a:schemeClr val="accent5"/>
              </a:buClr>
            </a:pPr>
            <a:r>
              <a:rPr lang="es-EC" sz="1400" dirty="0">
                <a:latin typeface="Arial" pitchFamily="34" charset="0"/>
                <a:cs typeface="Arial" pitchFamily="34" charset="0"/>
              </a:rPr>
              <a:t>En julio 2019 se realizaron 12 adopciones que fueron nacionales. </a:t>
            </a:r>
            <a:endParaRPr lang="es-EC" sz="1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5 Gráfico"/>
          <p:cNvGraphicFramePr/>
          <p:nvPr/>
        </p:nvGraphicFramePr>
        <p:xfrm>
          <a:off x="4214810" y="1000108"/>
          <a:ext cx="4500594" cy="2386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642910" y="1285860"/>
          <a:ext cx="2786082" cy="3643335"/>
        </p:xfrm>
        <a:graphic>
          <a:graphicData uri="http://schemas.openxmlformats.org/drawingml/2006/table">
            <a:tbl>
              <a:tblPr/>
              <a:tblGrid>
                <a:gridCol w="928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4522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NIÑAS, NIÑOS Y ADOLESCENTES ADOPTADOS POR ZONA </a:t>
                      </a:r>
                      <a:r>
                        <a:rPr lang="es-EC" sz="12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6171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 JULIO 2019 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613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ZONA</a:t>
                      </a:r>
                      <a:r>
                        <a:rPr lang="es-EC" sz="9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ADOPCIONES NACIONALES</a:t>
                      </a:r>
                      <a:r>
                        <a:rPr lang="es-EC" sz="9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ADOPCIONES INTERNACIONALES</a:t>
                      </a:r>
                      <a:r>
                        <a:rPr lang="es-EC" sz="900" b="0" i="0" u="none" strike="noStrike">
                          <a:solidFill>
                            <a:srgbClr val="5F497A"/>
                          </a:solidFill>
                          <a:latin typeface="Calibri"/>
                        </a:rPr>
                        <a:t> </a:t>
                      </a:r>
                      <a:r>
                        <a:rPr lang="es-EC" sz="9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7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Enero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7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Febrero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7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Marzo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7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Abril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7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Mayo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7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Junio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37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Julio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61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Subtotal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379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C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15" name="7 Gráfico"/>
          <p:cNvGraphicFramePr/>
          <p:nvPr>
            <p:extLst>
              <p:ext uri="{D42A27DB-BD31-4B8C-83A1-F6EECF244321}">
                <p14:modId xmlns:p14="http://schemas.microsoft.com/office/powerpoint/2010/main" val="2957521201"/>
              </p:ext>
            </p:extLst>
          </p:nvPr>
        </p:nvGraphicFramePr>
        <p:xfrm>
          <a:off x="3929058" y="3071810"/>
          <a:ext cx="4357718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71472" y="1282471"/>
            <a:ext cx="7365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224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 niñas, niños y adolescentes se encuentran en aptitud legal para ser adoptados*:</a:t>
            </a:r>
          </a:p>
        </p:txBody>
      </p:sp>
      <p:pic>
        <p:nvPicPr>
          <p:cNvPr id="5" name="4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010" y="-24"/>
            <a:ext cx="4308022" cy="1000854"/>
          </a:xfrm>
          <a:prstGeom prst="rect">
            <a:avLst/>
          </a:prstGeom>
        </p:spPr>
      </p:pic>
      <p:graphicFrame>
        <p:nvGraphicFramePr>
          <p:cNvPr id="6" name="Tabla 11"/>
          <p:cNvGraphicFramePr>
            <a:graphicFrameLocks noGrp="1"/>
          </p:cNvGraphicFramePr>
          <p:nvPr/>
        </p:nvGraphicFramePr>
        <p:xfrm>
          <a:off x="2962403" y="2924945"/>
          <a:ext cx="1040828" cy="3576389"/>
        </p:xfrm>
        <a:graphic>
          <a:graphicData uri="http://schemas.openxmlformats.org/drawingml/2006/table">
            <a:tbl>
              <a:tblPr/>
              <a:tblGrid>
                <a:gridCol w="1040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977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NNA con declaratoria de adoptabilidad por zona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95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571472" y="1928802"/>
            <a:ext cx="1268825" cy="619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200" b="1" dirty="0">
                <a:latin typeface="Book Antiqua" pitchFamily="18" charset="0"/>
                <a:cs typeface="Arial" pitchFamily="34" charset="0"/>
              </a:rPr>
              <a:t>Por género: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200" dirty="0">
              <a:latin typeface="Book Antiqua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3862981" y="2603920"/>
            <a:ext cx="1780428" cy="619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 Por grupo de edad: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768301" y="4846199"/>
            <a:ext cx="1714512" cy="619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 Por grupo étnico: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909" b="38954"/>
          <a:stretch/>
        </p:blipFill>
        <p:spPr bwMode="auto">
          <a:xfrm>
            <a:off x="4847105" y="2951277"/>
            <a:ext cx="2643206" cy="67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Cerrar llave"/>
          <p:cNvSpPr/>
          <p:nvPr/>
        </p:nvSpPr>
        <p:spPr>
          <a:xfrm>
            <a:off x="7500958" y="1643050"/>
            <a:ext cx="397959" cy="49161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sz="1200"/>
          </a:p>
        </p:txBody>
      </p:sp>
      <p:sp>
        <p:nvSpPr>
          <p:cNvPr id="12" name="11 Rectángulo"/>
          <p:cNvSpPr/>
          <p:nvPr/>
        </p:nvSpPr>
        <p:spPr>
          <a:xfrm>
            <a:off x="7838401" y="4127849"/>
            <a:ext cx="11627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NNA con declaratoria de </a:t>
            </a:r>
            <a:r>
              <a:rPr lang="es-EC" sz="1200" dirty="0" err="1">
                <a:latin typeface="Arial" panose="020B0604020202020204" pitchFamily="34" charset="0"/>
                <a:cs typeface="Arial" panose="020B0604020202020204" pitchFamily="34" charset="0"/>
              </a:rPr>
              <a:t>adoptabilidad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 concedida.</a:t>
            </a:r>
          </a:p>
        </p:txBody>
      </p:sp>
      <p:sp>
        <p:nvSpPr>
          <p:cNvPr id="13" name="Rectángulo 5"/>
          <p:cNvSpPr/>
          <p:nvPr/>
        </p:nvSpPr>
        <p:spPr>
          <a:xfrm>
            <a:off x="7992827" y="3681715"/>
            <a:ext cx="65113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224</a:t>
            </a:r>
          </a:p>
        </p:txBody>
      </p:sp>
      <p:graphicFrame>
        <p:nvGraphicFramePr>
          <p:cNvPr id="14" name="Tabla 7"/>
          <p:cNvGraphicFramePr>
            <a:graphicFrameLocks noGrp="1"/>
          </p:cNvGraphicFramePr>
          <p:nvPr/>
        </p:nvGraphicFramePr>
        <p:xfrm>
          <a:off x="4395544" y="3623075"/>
          <a:ext cx="3208376" cy="1076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2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2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2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0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2455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0 –</a:t>
                      </a:r>
                      <a:r>
                        <a:rPr lang="es-EC" sz="1200" baseline="0" dirty="0">
                          <a:latin typeface="Book Antiqua" pitchFamily="18" charset="0"/>
                        </a:rPr>
                        <a:t> 4 años</a:t>
                      </a:r>
                      <a:endParaRPr lang="es-EC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5 –</a:t>
                      </a:r>
                      <a:r>
                        <a:rPr lang="es-EC" sz="1200" baseline="0" dirty="0">
                          <a:latin typeface="Book Antiqua" pitchFamily="18" charset="0"/>
                        </a:rPr>
                        <a:t> 9 años</a:t>
                      </a:r>
                      <a:endParaRPr lang="es-EC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10 – 15 años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Más de 16 años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115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a 8"/>
          <p:cNvGraphicFramePr>
            <a:graphicFrameLocks noGrp="1"/>
          </p:cNvGraphicFramePr>
          <p:nvPr/>
        </p:nvGraphicFramePr>
        <p:xfrm>
          <a:off x="4271967" y="5603913"/>
          <a:ext cx="3331953" cy="914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33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5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14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6633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Mestizo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Afro-ecuatoriano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Indígena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Montubio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986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174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9" r="50578" b="39268"/>
          <a:stretch/>
        </p:blipFill>
        <p:spPr bwMode="auto">
          <a:xfrm>
            <a:off x="5689105" y="4886629"/>
            <a:ext cx="1165462" cy="72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571472" y="3071810"/>
            <a:ext cx="1780428" cy="612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200" b="1" dirty="0">
                <a:latin typeface="Arial" panose="020B0604020202020204" pitchFamily="34" charset="0"/>
                <a:cs typeface="Arial" panose="020B0604020202020204" pitchFamily="34" charset="0"/>
              </a:rPr>
              <a:t> Por zona: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643050"/>
            <a:ext cx="547006" cy="95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1857364"/>
            <a:ext cx="499856" cy="70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Tabla 4"/>
          <p:cNvGraphicFramePr>
            <a:graphicFrameLocks noGrp="1"/>
          </p:cNvGraphicFramePr>
          <p:nvPr/>
        </p:nvGraphicFramePr>
        <p:xfrm>
          <a:off x="2994387" y="1719591"/>
          <a:ext cx="2332946" cy="73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6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4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238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Género</a:t>
                      </a:r>
                      <a:r>
                        <a:rPr lang="es-EC" sz="1200" baseline="0" dirty="0">
                          <a:latin typeface="Book Antiqua" pitchFamily="18" charset="0"/>
                        </a:rPr>
                        <a:t> Masculino</a:t>
                      </a:r>
                      <a:endParaRPr lang="es-EC" sz="12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Generó</a:t>
                      </a:r>
                      <a:r>
                        <a:rPr lang="es-EC" sz="1200" baseline="0" dirty="0">
                          <a:latin typeface="Book Antiqua" pitchFamily="18" charset="0"/>
                        </a:rPr>
                        <a:t> Femenino</a:t>
                      </a:r>
                      <a:endParaRPr lang="es-EC" sz="1200" dirty="0">
                        <a:latin typeface="Book Antiqua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238"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200" dirty="0">
                          <a:latin typeface="Book Antiqua" pitchFamily="18" charset="0"/>
                        </a:rPr>
                        <a:t>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21 Rectángulo redondeado"/>
          <p:cNvSpPr/>
          <p:nvPr/>
        </p:nvSpPr>
        <p:spPr>
          <a:xfrm>
            <a:off x="571472" y="784806"/>
            <a:ext cx="5070770" cy="43204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s-EC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Situación de niñas, niños y adolescentes con declaratoria de adoptabilidad - 2019</a:t>
            </a:r>
          </a:p>
        </p:txBody>
      </p:sp>
      <p:graphicFrame>
        <p:nvGraphicFramePr>
          <p:cNvPr id="23" name="2 Gráfico"/>
          <p:cNvGraphicFramePr>
            <a:graphicFrameLocks/>
          </p:cNvGraphicFramePr>
          <p:nvPr/>
        </p:nvGraphicFramePr>
        <p:xfrm>
          <a:off x="0" y="3455133"/>
          <a:ext cx="2896118" cy="3304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571472" y="6650142"/>
            <a:ext cx="67157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*Dato actualizado a octubre de 2018, en virtud de la transferencia de competencias de información y seguimiento a la DSPE.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430755" y="2437351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49%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4550959" y="2448865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51%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4589797" y="4762936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6%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5642242" y="4786573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30%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6576062" y="4776140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64%</a:t>
            </a:r>
          </a:p>
        </p:txBody>
      </p:sp>
      <p:sp>
        <p:nvSpPr>
          <p:cNvPr id="28" name="27 CuadroTexto"/>
          <p:cNvSpPr txBox="1"/>
          <p:nvPr/>
        </p:nvSpPr>
        <p:spPr>
          <a:xfrm>
            <a:off x="4712474" y="6427887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78%</a:t>
            </a:r>
          </a:p>
        </p:txBody>
      </p:sp>
      <p:sp>
        <p:nvSpPr>
          <p:cNvPr id="29" name="28 CuadroTexto"/>
          <p:cNvSpPr txBox="1"/>
          <p:nvPr/>
        </p:nvSpPr>
        <p:spPr>
          <a:xfrm>
            <a:off x="5421710" y="6453409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12%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6238677" y="6460596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10%</a:t>
            </a:r>
          </a:p>
        </p:txBody>
      </p:sp>
      <p:sp>
        <p:nvSpPr>
          <p:cNvPr id="31" name="30 CuadroTexto"/>
          <p:cNvSpPr txBox="1"/>
          <p:nvPr/>
        </p:nvSpPr>
        <p:spPr>
          <a:xfrm>
            <a:off x="7012422" y="6453409"/>
            <a:ext cx="44194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50" dirty="0"/>
              <a:t>0%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6010" y="-24"/>
            <a:ext cx="4308022" cy="1000854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215897" y="764704"/>
            <a:ext cx="6840760" cy="706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400" b="1" dirty="0">
                <a:latin typeface="Arial" pitchFamily="34" charset="0"/>
                <a:cs typeface="Arial" pitchFamily="34" charset="0"/>
              </a:rPr>
              <a:t>Por pertenencia a un grupo de hermanos: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400" dirty="0">
              <a:latin typeface="Book Antiqua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056211" y="3086581"/>
            <a:ext cx="53324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  <a:buFont typeface="Wingdings" pitchFamily="2" charset="2"/>
              <a:buChar char="§"/>
            </a:pPr>
            <a:r>
              <a:rPr lang="es-EC" sz="1400" b="1" dirty="0">
                <a:latin typeface="Book Antiqua" pitchFamily="18" charset="0"/>
              </a:rPr>
              <a:t> </a:t>
            </a:r>
            <a:r>
              <a:rPr lang="es-EC" sz="1400" b="1" dirty="0">
                <a:latin typeface="Arial" pitchFamily="34" charset="0"/>
                <a:cs typeface="Arial" pitchFamily="34" charset="0"/>
              </a:rPr>
              <a:t>Por estado de salud:</a:t>
            </a:r>
          </a:p>
          <a:p>
            <a:pPr>
              <a:lnSpc>
                <a:spcPct val="150000"/>
              </a:lnSpc>
              <a:buClr>
                <a:schemeClr val="accent5"/>
              </a:buClr>
            </a:pPr>
            <a:endParaRPr lang="es-EC" sz="1400" dirty="0">
              <a:latin typeface="Book Antiqua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94477"/>
            <a:ext cx="226695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5 Cerrar llave"/>
          <p:cNvSpPr/>
          <p:nvPr/>
        </p:nvSpPr>
        <p:spPr>
          <a:xfrm>
            <a:off x="6522209" y="889723"/>
            <a:ext cx="397959" cy="491619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Rectángulo"/>
          <p:cNvSpPr/>
          <p:nvPr/>
        </p:nvSpPr>
        <p:spPr>
          <a:xfrm>
            <a:off x="6904621" y="4194577"/>
            <a:ext cx="1980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>
                <a:latin typeface="Arial" pitchFamily="34" charset="0"/>
                <a:cs typeface="Arial" pitchFamily="34" charset="0"/>
              </a:rPr>
              <a:t>NNA con declaratoria de adoptabilidad concedida</a:t>
            </a:r>
            <a:endParaRPr lang="es-EC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979711" y="2184540"/>
          <a:ext cx="3497691" cy="890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5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8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4280">
                <a:tc>
                  <a:txBody>
                    <a:bodyPr/>
                    <a:lstStyle/>
                    <a:p>
                      <a:pPr algn="ctr"/>
                      <a:r>
                        <a:rPr lang="es-EC" sz="1400" b="0" dirty="0">
                          <a:latin typeface="Arial" pitchFamily="34" charset="0"/>
                          <a:cs typeface="Arial" pitchFamily="34" charset="0"/>
                        </a:rPr>
                        <a:t>Grupo de  Hermanos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0" dirty="0">
                          <a:latin typeface="Arial" pitchFamily="34" charset="0"/>
                          <a:cs typeface="Arial" pitchFamily="34" charset="0"/>
                        </a:rPr>
                        <a:t>Solos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0" dirty="0">
                          <a:latin typeface="Arial" pitchFamily="34" charset="0"/>
                          <a:cs typeface="Arial" pitchFamily="34" charset="0"/>
                        </a:rPr>
                        <a:t>Se desconoce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589"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133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76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/>
                        <a:t>15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683569" y="4623471"/>
          <a:ext cx="5872870" cy="1310640"/>
        </p:xfrm>
        <a:graphic>
          <a:graphicData uri="http://schemas.openxmlformats.org/drawingml/2006/table">
            <a:tbl>
              <a:tblPr firstRow="1" bandRow="1"/>
              <a:tblGrid>
                <a:gridCol w="707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8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825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321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sz="14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Sanos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sz="14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</a:t>
                      </a:r>
                      <a:r>
                        <a:rPr lang="es-EC" sz="1400" b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Alguna Discapacidad</a:t>
                      </a:r>
                      <a:endParaRPr lang="es-EC" sz="1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sz="14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Con</a:t>
                      </a:r>
                      <a:r>
                        <a:rPr lang="es-EC" sz="1400" b="0" baseline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Enfermedad que Requiere Cuidado</a:t>
                      </a:r>
                      <a:endParaRPr lang="es-EC" sz="14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sz="1400" b="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Requiere Valoración o está en Exámenes para Determinar Salud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8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dirty="0"/>
                        <a:t>146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dirty="0"/>
                        <a:t>49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dirty="0"/>
                        <a:t>21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s-EC" dirty="0"/>
                        <a:t>8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633" y="3778494"/>
            <a:ext cx="632793" cy="832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56341"/>
            <a:ext cx="1482969" cy="854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4" y="3583727"/>
            <a:ext cx="646094" cy="948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56098">
            <a:off x="4813648" y="3772028"/>
            <a:ext cx="520085" cy="57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662" y="1287745"/>
            <a:ext cx="852248" cy="852248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6991112" y="2763046"/>
            <a:ext cx="1550424" cy="116955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224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2372667" y="3079664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59%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3501455" y="3089670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34%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4657815" y="3074686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7%</a:t>
            </a:r>
          </a:p>
        </p:txBody>
      </p:sp>
      <p:sp>
        <p:nvSpPr>
          <p:cNvPr id="23" name="22 CuadroTexto"/>
          <p:cNvSpPr txBox="1"/>
          <p:nvPr/>
        </p:nvSpPr>
        <p:spPr>
          <a:xfrm>
            <a:off x="740589" y="6021288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65%</a:t>
            </a:r>
          </a:p>
        </p:txBody>
      </p:sp>
      <p:sp>
        <p:nvSpPr>
          <p:cNvPr id="24" name="23 CuadroTexto"/>
          <p:cNvSpPr txBox="1"/>
          <p:nvPr/>
        </p:nvSpPr>
        <p:spPr>
          <a:xfrm>
            <a:off x="1465762" y="6021288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22%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2790768" y="6021288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9%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4370227" y="6025723"/>
            <a:ext cx="441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/>
              <a:t>4%</a:t>
            </a:r>
          </a:p>
        </p:txBody>
      </p:sp>
    </p:spTree>
    <p:extLst>
      <p:ext uri="{BB962C8B-B14F-4D97-AF65-F5344CB8AC3E}">
        <p14:creationId xmlns:p14="http://schemas.microsoft.com/office/powerpoint/2010/main" val="2804532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680" y="0"/>
            <a:ext cx="4308022" cy="100085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00034" y="928670"/>
            <a:ext cx="77867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5"/>
              </a:buClr>
            </a:pPr>
            <a:r>
              <a:rPr lang="es-EC" sz="1400" b="1" dirty="0">
                <a:latin typeface="Arial" pitchFamily="34" charset="0"/>
                <a:cs typeface="Arial" pitchFamily="34" charset="0"/>
              </a:rPr>
              <a:t>59 </a:t>
            </a:r>
            <a:r>
              <a:rPr lang="es-EC" sz="1400" dirty="0">
                <a:latin typeface="Arial" pitchFamily="34" charset="0"/>
                <a:cs typeface="Arial" pitchFamily="34" charset="0"/>
              </a:rPr>
              <a:t>familias se encuentran en espera de asignación en los Comités de Asignación Familiar (CAF) a julio de 2019, de las cuales : </a:t>
            </a:r>
          </a:p>
        </p:txBody>
      </p:sp>
      <p:sp>
        <p:nvSpPr>
          <p:cNvPr id="2" name="1 Flecha derecha"/>
          <p:cNvSpPr/>
          <p:nvPr/>
        </p:nvSpPr>
        <p:spPr>
          <a:xfrm rot="10800000">
            <a:off x="6072198" y="2643181"/>
            <a:ext cx="432048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Flecha derecha"/>
          <p:cNvSpPr/>
          <p:nvPr/>
        </p:nvSpPr>
        <p:spPr>
          <a:xfrm>
            <a:off x="2643174" y="2643182"/>
            <a:ext cx="43204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2" name="11 Imagen" descr="Hombre sola 1-01.png"/>
          <p:cNvPicPr>
            <a:picLocks noChangeAspect="1"/>
          </p:cNvPicPr>
          <p:nvPr/>
        </p:nvPicPr>
        <p:blipFill>
          <a:blip r:embed="rId3" cstate="print"/>
          <a:srcRect l="37500" t="25688" r="49219" b="27898"/>
          <a:stretch>
            <a:fillRect/>
          </a:stretch>
        </p:blipFill>
        <p:spPr>
          <a:xfrm>
            <a:off x="1928794" y="1714488"/>
            <a:ext cx="714380" cy="1764938"/>
          </a:xfrm>
          <a:prstGeom prst="rect">
            <a:avLst/>
          </a:prstGeom>
        </p:spPr>
      </p:pic>
      <p:pic>
        <p:nvPicPr>
          <p:cNvPr id="15" name="14 Imagen" descr="mujer-01.png"/>
          <p:cNvPicPr>
            <a:picLocks noChangeAspect="1"/>
          </p:cNvPicPr>
          <p:nvPr/>
        </p:nvPicPr>
        <p:blipFill>
          <a:blip r:embed="rId4" cstate="print"/>
          <a:srcRect l="39844" t="12427" r="40625" b="10216"/>
          <a:stretch>
            <a:fillRect/>
          </a:stretch>
        </p:blipFill>
        <p:spPr>
          <a:xfrm>
            <a:off x="6715140" y="1571612"/>
            <a:ext cx="637839" cy="1785950"/>
          </a:xfrm>
          <a:prstGeom prst="rect">
            <a:avLst/>
          </a:prstGeom>
        </p:spPr>
      </p:pic>
      <p:pic>
        <p:nvPicPr>
          <p:cNvPr id="19" name="18 Imagen" descr="Hombre pareja 1-01.png"/>
          <p:cNvPicPr>
            <a:picLocks noChangeAspect="1"/>
          </p:cNvPicPr>
          <p:nvPr/>
        </p:nvPicPr>
        <p:blipFill>
          <a:blip r:embed="rId5" cstate="print"/>
          <a:srcRect l="35937" t="9111" r="37500" b="9111"/>
          <a:stretch>
            <a:fillRect/>
          </a:stretch>
        </p:blipFill>
        <p:spPr>
          <a:xfrm>
            <a:off x="7358082" y="1500174"/>
            <a:ext cx="857256" cy="1865790"/>
          </a:xfrm>
          <a:prstGeom prst="rect">
            <a:avLst/>
          </a:prstGeom>
        </p:spPr>
      </p:pic>
      <p:graphicFrame>
        <p:nvGraphicFramePr>
          <p:cNvPr id="18" name="11 Gráfico"/>
          <p:cNvGraphicFramePr/>
          <p:nvPr>
            <p:extLst>
              <p:ext uri="{D42A27DB-BD31-4B8C-83A1-F6EECF244321}">
                <p14:modId xmlns:p14="http://schemas.microsoft.com/office/powerpoint/2010/main" val="3486608043"/>
              </p:ext>
            </p:extLst>
          </p:nvPr>
        </p:nvGraphicFramePr>
        <p:xfrm>
          <a:off x="3000364" y="1500174"/>
          <a:ext cx="3357586" cy="197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8694294"/>
              </p:ext>
            </p:extLst>
          </p:nvPr>
        </p:nvGraphicFramePr>
        <p:xfrm>
          <a:off x="4357686" y="3500438"/>
          <a:ext cx="4686121" cy="3130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2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858383"/>
              </p:ext>
            </p:extLst>
          </p:nvPr>
        </p:nvGraphicFramePr>
        <p:xfrm>
          <a:off x="214282" y="371475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753465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logo franja MIES-GOB última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5680" y="0"/>
            <a:ext cx="4308022" cy="100085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944317" y="2604365"/>
            <a:ext cx="1156767" cy="275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chemeClr val="accent5"/>
              </a:buClr>
            </a:pPr>
            <a:r>
              <a:rPr lang="es-EC" sz="1300" dirty="0">
                <a:latin typeface="Arial" pitchFamily="34" charset="0"/>
                <a:cs typeface="Arial" pitchFamily="34" charset="0"/>
              </a:rPr>
              <a:t>Familias se encuentran en espera de asignación en los Comités de Asignación Familiar, a julio 2019.</a:t>
            </a:r>
          </a:p>
        </p:txBody>
      </p:sp>
      <p:sp>
        <p:nvSpPr>
          <p:cNvPr id="3" name="2 Cerrar llave"/>
          <p:cNvSpPr/>
          <p:nvPr/>
        </p:nvSpPr>
        <p:spPr>
          <a:xfrm>
            <a:off x="4663709" y="1844824"/>
            <a:ext cx="358851" cy="31558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0" name="19 Cerrar llave"/>
          <p:cNvSpPr/>
          <p:nvPr/>
        </p:nvSpPr>
        <p:spPr>
          <a:xfrm rot="10800000">
            <a:off x="5916215" y="1523293"/>
            <a:ext cx="348038" cy="44644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5214950"/>
            <a:ext cx="642942" cy="43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abajo"/>
          <p:cNvSpPr/>
          <p:nvPr/>
        </p:nvSpPr>
        <p:spPr>
          <a:xfrm>
            <a:off x="5312239" y="2199893"/>
            <a:ext cx="45719" cy="474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045" y="1416773"/>
            <a:ext cx="1196359" cy="85696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058604" y="1436060"/>
            <a:ext cx="73125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76</a:t>
            </a:r>
            <a:endParaRPr lang="es-ES" sz="4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758" y="1142984"/>
            <a:ext cx="749242" cy="62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673" y="3468625"/>
            <a:ext cx="504906" cy="46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33 Imagen" descr="Niño1 letraA-01.png"/>
          <p:cNvPicPr>
            <a:picLocks noChangeAspect="1"/>
          </p:cNvPicPr>
          <p:nvPr/>
        </p:nvPicPr>
        <p:blipFill>
          <a:blip r:embed="rId7" cstate="print"/>
          <a:srcRect l="29372" t="27083" r="29371" b="44792"/>
          <a:stretch>
            <a:fillRect/>
          </a:stretch>
        </p:blipFill>
        <p:spPr>
          <a:xfrm>
            <a:off x="8113353" y="3346376"/>
            <a:ext cx="666755" cy="642942"/>
          </a:xfrm>
          <a:prstGeom prst="rect">
            <a:avLst/>
          </a:prstGeom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03" y="1627781"/>
            <a:ext cx="337647" cy="499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934" y="1428736"/>
            <a:ext cx="428628" cy="848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530199"/>
            <a:ext cx="478438" cy="75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1428736"/>
            <a:ext cx="514628" cy="92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384" y="1459306"/>
            <a:ext cx="7048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712" y="3339894"/>
            <a:ext cx="655396" cy="90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62" y="3112127"/>
            <a:ext cx="713644" cy="121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38" y="5000636"/>
            <a:ext cx="587990" cy="50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884970"/>
              </p:ext>
            </p:extLst>
          </p:nvPr>
        </p:nvGraphicFramePr>
        <p:xfrm>
          <a:off x="-296236" y="532370"/>
          <a:ext cx="4643470" cy="2784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graphicFrame>
        <p:nvGraphicFramePr>
          <p:cNvPr id="30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2837438"/>
              </p:ext>
            </p:extLst>
          </p:nvPr>
        </p:nvGraphicFramePr>
        <p:xfrm>
          <a:off x="133925" y="2910826"/>
          <a:ext cx="4500594" cy="2496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graphicFrame>
        <p:nvGraphicFramePr>
          <p:cNvPr id="37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6820768"/>
              </p:ext>
            </p:extLst>
          </p:nvPr>
        </p:nvGraphicFramePr>
        <p:xfrm>
          <a:off x="6072198" y="4572008"/>
          <a:ext cx="2956287" cy="2045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7E4FF6D-E0C4-4275-9968-4B26E97540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1290168"/>
              </p:ext>
            </p:extLst>
          </p:nvPr>
        </p:nvGraphicFramePr>
        <p:xfrm>
          <a:off x="-5102" y="5230219"/>
          <a:ext cx="5004040" cy="15997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7936">
                  <a:extLst>
                    <a:ext uri="{9D8B030D-6E8A-4147-A177-3AD203B41FA5}">
                      <a16:colId xmlns:a16="http://schemas.microsoft.com/office/drawing/2014/main" val="2994010917"/>
                    </a:ext>
                  </a:extLst>
                </a:gridCol>
                <a:gridCol w="1304332">
                  <a:extLst>
                    <a:ext uri="{9D8B030D-6E8A-4147-A177-3AD203B41FA5}">
                      <a16:colId xmlns:a16="http://schemas.microsoft.com/office/drawing/2014/main" val="1220093143"/>
                    </a:ext>
                  </a:extLst>
                </a:gridCol>
                <a:gridCol w="1225886">
                  <a:extLst>
                    <a:ext uri="{9D8B030D-6E8A-4147-A177-3AD203B41FA5}">
                      <a16:colId xmlns:a16="http://schemas.microsoft.com/office/drawing/2014/main" val="4227532040"/>
                    </a:ext>
                  </a:extLst>
                </a:gridCol>
                <a:gridCol w="1225886">
                  <a:extLst>
                    <a:ext uri="{9D8B030D-6E8A-4147-A177-3AD203B41FA5}">
                      <a16:colId xmlns:a16="http://schemas.microsoft.com/office/drawing/2014/main" val="1818731922"/>
                    </a:ext>
                  </a:extLst>
                </a:gridCol>
              </a:tblGrid>
              <a:tr h="261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Elaborado por: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Revisado por: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Aprobado por: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100" dirty="0">
                          <a:effectLst/>
                        </a:rPr>
                        <a:t>Validado por: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462943"/>
                  </a:ext>
                </a:extLst>
              </a:tr>
              <a:tr h="127878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0" dirty="0">
                          <a:solidFill>
                            <a:schemeClr val="tx1"/>
                          </a:solidFill>
                          <a:effectLst/>
                        </a:rPr>
                        <a:t>Ma. Belén Cevallos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</a:rPr>
                        <a:t>Analista Nacional de  Adopciones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Andrea Lascano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Especialista Nacional de Adopciones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Indira </a:t>
                      </a:r>
                      <a:r>
                        <a:rPr lang="es-EC" sz="1100" dirty="0" err="1">
                          <a:effectLst/>
                        </a:rPr>
                        <a:t>Urgilés</a:t>
                      </a: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Directora Nacional de Adopciones 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Juan Carlos </a:t>
                      </a:r>
                      <a:r>
                        <a:rPr lang="es-EC" sz="1100" dirty="0" err="1">
                          <a:effectLst/>
                        </a:rPr>
                        <a:t>Coellar</a:t>
                      </a:r>
                      <a:endParaRPr lang="es-EC" sz="11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</a:rPr>
                        <a:t>Subsecretario de Protección Especial</a:t>
                      </a:r>
                      <a:endParaRPr lang="es-EC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5271799"/>
                  </a:ext>
                </a:extLst>
              </a:tr>
            </a:tbl>
          </a:graphicData>
        </a:graphic>
      </p:graphicFrame>
      <p:graphicFrame>
        <p:nvGraphicFramePr>
          <p:cNvPr id="27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0277296"/>
              </p:ext>
            </p:extLst>
          </p:nvPr>
        </p:nvGraphicFramePr>
        <p:xfrm>
          <a:off x="5880283" y="723427"/>
          <a:ext cx="3289534" cy="2317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graphicFrame>
        <p:nvGraphicFramePr>
          <p:cNvPr id="28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4424560"/>
              </p:ext>
            </p:extLst>
          </p:nvPr>
        </p:nvGraphicFramePr>
        <p:xfrm>
          <a:off x="6235003" y="2927746"/>
          <a:ext cx="2521886" cy="2152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8778</TotalTime>
  <Words>904</Words>
  <Application>Microsoft Office PowerPoint</Application>
  <PresentationFormat>Presentación en pantalla (4:3)</PresentationFormat>
  <Paragraphs>496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Book Antiqua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cesar.carranza</dc:creator>
  <cp:lastModifiedBy>Indira Nicole Urgiles Encalada</cp:lastModifiedBy>
  <cp:revision>260</cp:revision>
  <dcterms:created xsi:type="dcterms:W3CDTF">2018-11-06T22:16:35Z</dcterms:created>
  <dcterms:modified xsi:type="dcterms:W3CDTF">2019-10-22T15:31:46Z</dcterms:modified>
</cp:coreProperties>
</file>