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6" r:id="rId3"/>
    <p:sldId id="267" r:id="rId4"/>
    <p:sldId id="268" r:id="rId5"/>
    <p:sldId id="276" r:id="rId6"/>
    <p:sldId id="277" r:id="rId7"/>
    <p:sldId id="270" r:id="rId8"/>
    <p:sldId id="271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dad Vela" initials="SV" lastIdx="8" clrIdx="0">
    <p:extLst>
      <p:ext uri="{19B8F6BF-5375-455C-9EA6-DF929625EA0E}">
        <p15:presenceInfo xmlns:p15="http://schemas.microsoft.com/office/powerpoint/2012/main" userId="S-1-5-21-1895141402-3011699321-2022783076-14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Abril\Consolidaci&#243;n\Consolidado%20Familias%20CAF%20-%20Abril%2020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Abril\Consolidaci&#243;n\Consolidado%20Familias%20CAF%20-%20Abril%20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Abril\Consolidaci&#243;n\Consolidado%20Familias%20CAF%20-%20Abril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Abril\Consolidaci&#243;n\Consolidado%20Familias%20CAF%20-%20Abril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Abril\Consolidaci&#243;n\Consolidado%20Familias%20CAF%20-%20Abril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Abril\Consolidaci&#243;n\Consolidado%20Familias%20CAF%20-%20Abril%20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Abril\Consolidaci&#243;n\Consolidado%20Familias%20CAF%20-%20Abril%20201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4" Type="http://schemas.openxmlformats.org/officeDocument/2006/relationships/oleObject" Target="file:///C:\Users\cesar.carranza\Documents\Datos\2019\Abril\Consolidaci&#243;n\Consolidado%20Familias%20CAF%20-%20Abril%20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Abril\Consolidaci&#243;n\Consolidado%20Familias%20CAF%20-%20Abril%20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Abril\Consolidaci&#243;n\Consolidado%20Familias%20CAF%20-%20Abril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C" sz="1400" dirty="0"/>
              <a:t>Adopciones Enero – Abril 2019 por zona</a:t>
            </a:r>
          </a:p>
        </c:rich>
      </c:tx>
      <c:layout>
        <c:manualLayout>
          <c:xMode val="edge"/>
          <c:yMode val="edge"/>
          <c:x val="5.8615447946056401E-2"/>
          <c:y val="1.849755832230148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30362978539345E-2"/>
          <c:y val="0.13768944525475427"/>
          <c:w val="0.70855254778509358"/>
          <c:h val="0.65812642882215333"/>
        </c:manualLayout>
      </c:layout>
      <c:lineChart>
        <c:grouping val="standard"/>
        <c:varyColors val="0"/>
        <c:ser>
          <c:idx val="0"/>
          <c:order val="0"/>
          <c:tx>
            <c:strRef>
              <c:f>Hoja4!$E$50</c:f>
              <c:strCache>
                <c:ptCount val="1"/>
                <c:pt idx="0">
                  <c:v>ADOPCIONES NACIONALES 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3.226564534466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37-4BFD-81AF-483404D99DA7}"/>
                </c:ext>
              </c:extLst>
            </c:dLbl>
            <c:dLbl>
              <c:idx val="1"/>
              <c:layout>
                <c:manualLayout>
                  <c:x val="2.087005396237684E-3"/>
                  <c:y val="-3.936323510002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37-4BFD-81AF-483404D99DA7}"/>
                </c:ext>
              </c:extLst>
            </c:dLbl>
            <c:dLbl>
              <c:idx val="3"/>
              <c:layout>
                <c:manualLayout>
                  <c:x val="0"/>
                  <c:y val="-3.5777332947606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37-4BFD-81AF-483404D99DA7}"/>
                </c:ext>
              </c:extLst>
            </c:dLbl>
            <c:dLbl>
              <c:idx val="4"/>
              <c:layout>
                <c:manualLayout>
                  <c:x val="6.3491619106278681E-3"/>
                  <c:y val="-6.155181960425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37-4BFD-81AF-483404D99DA7}"/>
                </c:ext>
              </c:extLst>
            </c:dLbl>
            <c:dLbl>
              <c:idx val="5"/>
              <c:layout>
                <c:manualLayout>
                  <c:x val="0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37-4BFD-81AF-483404D99DA7}"/>
                </c:ext>
              </c:extLst>
            </c:dLbl>
            <c:dLbl>
              <c:idx val="6"/>
              <c:layout>
                <c:manualLayout>
                  <c:x val="0"/>
                  <c:y val="-2.3129247570973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37-4BFD-81AF-483404D99DA7}"/>
                </c:ext>
              </c:extLst>
            </c:dLbl>
            <c:dLbl>
              <c:idx val="7"/>
              <c:layout>
                <c:manualLayout>
                  <c:x val="-8.3780373775327264E-17"/>
                  <c:y val="-1.927437297581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37-4BFD-81AF-483404D99D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Hoja4!$D$51:$D$59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Hoja4!$E$51:$E$59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837-4BFD-81AF-483404D99DA7}"/>
            </c:ext>
          </c:extLst>
        </c:ser>
        <c:ser>
          <c:idx val="1"/>
          <c:order val="1"/>
          <c:tx>
            <c:strRef>
              <c:f>Hoja4!$F$50</c:f>
              <c:strCache>
                <c:ptCount val="1"/>
                <c:pt idx="0">
                  <c:v>ADOPCIONES INTERNACIONALES 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Hoja4!$D$51:$D$59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Hoja4!$F$51:$F$59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837-4BFD-81AF-483404D99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169600"/>
        <c:axId val="63295488"/>
      </c:lineChart>
      <c:catAx>
        <c:axId val="38169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s-EC"/>
          </a:p>
        </c:txPr>
        <c:crossAx val="63295488"/>
        <c:crosses val="autoZero"/>
        <c:auto val="1"/>
        <c:lblAlgn val="ctr"/>
        <c:lblOffset val="100"/>
        <c:noMultiLvlLbl val="0"/>
      </c:catAx>
      <c:valAx>
        <c:axId val="63295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169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41870350603434"/>
          <c:y val="0.34789769288915462"/>
          <c:w val="0.25458132571141634"/>
          <c:h val="0.49098680512633924"/>
        </c:manualLayout>
      </c:layout>
      <c:overlay val="0"/>
      <c:txPr>
        <a:bodyPr/>
        <a:lstStyle/>
        <a:p>
          <a:pPr>
            <a:defRPr sz="1000"/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C" sz="1050" dirty="0"/>
              <a:t>Expectativa</a:t>
            </a:r>
            <a:r>
              <a:rPr lang="es-EC" sz="1050" baseline="0" dirty="0"/>
              <a:t> respecto a  SALUD</a:t>
            </a:r>
            <a:endParaRPr lang="es-EC" sz="105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0-DD8B-4100-9758-3FD81860D78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D8B-4100-9758-3FD81860D78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DD8B-4100-9758-3FD81860D788}"/>
              </c:ext>
            </c:extLst>
          </c:dPt>
          <c:dLbls>
            <c:dLbl>
              <c:idx val="0"/>
              <c:layout>
                <c:manualLayout>
                  <c:x val="1.6534621153205205E-2"/>
                  <c:y val="-3.27989575170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8B-4100-9758-3FD81860D788}"/>
                </c:ext>
              </c:extLst>
            </c:dLbl>
            <c:dLbl>
              <c:idx val="1"/>
              <c:layout>
                <c:manualLayout>
                  <c:x val="1.9290391345406149E-2"/>
                  <c:y val="-2.342782679789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8B-4100-9758-3FD81860D788}"/>
                </c:ext>
              </c:extLst>
            </c:dLbl>
            <c:dLbl>
              <c:idx val="2"/>
              <c:layout>
                <c:manualLayout>
                  <c:x val="9.3696186534830042E-2"/>
                  <c:y val="6.559791503409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8B-4100-9758-3FD81860D788}"/>
                </c:ext>
              </c:extLst>
            </c:dLbl>
            <c:dLbl>
              <c:idx val="3"/>
              <c:layout>
                <c:manualLayout>
                  <c:x val="8.8184646150428175E-2"/>
                  <c:y val="4.685565359578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8B-4100-9758-3FD81860D7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CAF'!$K$100:$M$100</c:f>
              <c:strCache>
                <c:ptCount val="3"/>
                <c:pt idx="0">
                  <c:v>SANO</c:v>
                </c:pt>
                <c:pt idx="1">
                  <c:v>SALUD ESTABLE O CORREGIBLE </c:v>
                </c:pt>
                <c:pt idx="2">
                  <c:v>DISCAPACIDAD </c:v>
                </c:pt>
              </c:strCache>
            </c:strRef>
          </c:cat>
          <c:val>
            <c:numRef>
              <c:f>'FAM EN ESPERA CAF'!$K$101:$M$101</c:f>
              <c:numCache>
                <c:formatCode>General</c:formatCode>
                <c:ptCount val="3"/>
                <c:pt idx="0">
                  <c:v>42</c:v>
                </c:pt>
                <c:pt idx="1">
                  <c:v>37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B-4100-9758-3FD81860D7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282240"/>
        <c:axId val="154296320"/>
        <c:axId val="154231232"/>
      </c:bar3DChart>
      <c:catAx>
        <c:axId val="154282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54296320"/>
        <c:crosses val="autoZero"/>
        <c:auto val="1"/>
        <c:lblAlgn val="ctr"/>
        <c:lblOffset val="100"/>
        <c:noMultiLvlLbl val="0"/>
      </c:catAx>
      <c:valAx>
        <c:axId val="154296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282240"/>
        <c:crosses val="autoZero"/>
        <c:crossBetween val="between"/>
      </c:valAx>
      <c:serAx>
        <c:axId val="154231232"/>
        <c:scaling>
          <c:orientation val="minMax"/>
        </c:scaling>
        <c:delete val="1"/>
        <c:axPos val="b"/>
        <c:majorTickMark val="out"/>
        <c:minorTickMark val="none"/>
        <c:tickLblPos val="nextTo"/>
        <c:crossAx val="15429632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100"/>
            </a:pPr>
            <a:r>
              <a:rPr lang="es-EC" sz="1100" dirty="0"/>
              <a:t>Expectativa por</a:t>
            </a:r>
            <a:r>
              <a:rPr lang="es-EC" sz="1100" baseline="0" dirty="0"/>
              <a:t> grupo de hermanos</a:t>
            </a:r>
            <a:endParaRPr lang="es-EC" sz="11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0-CBB3-420C-9821-DC572C95504C}"/>
              </c:ext>
            </c:extLst>
          </c:dPt>
          <c:dLbls>
            <c:dLbl>
              <c:idx val="0"/>
              <c:layout>
                <c:manualLayout>
                  <c:x val="3.8022940174579689E-2"/>
                  <c:y val="-1.821502333052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B3-420C-9821-DC572C95504C}"/>
                </c:ext>
              </c:extLst>
            </c:dLbl>
            <c:dLbl>
              <c:idx val="1"/>
              <c:layout>
                <c:manualLayout>
                  <c:x val="3.3798169044070715E-2"/>
                  <c:y val="-3.03583722175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B3-420C-9821-DC572C955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CAF'!$J$93:$K$93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 EN ESPERA CAF'!$J$94:$K$94</c:f>
              <c:numCache>
                <c:formatCode>General</c:formatCode>
                <c:ptCount val="2"/>
                <c:pt idx="0">
                  <c:v>66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B3-420C-9821-DC572C9550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314240"/>
        <c:axId val="154315776"/>
        <c:axId val="154232576"/>
      </c:bar3DChart>
      <c:catAx>
        <c:axId val="154314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b="1"/>
            </a:pPr>
            <a:endParaRPr lang="es-EC"/>
          </a:p>
        </c:txPr>
        <c:crossAx val="154315776"/>
        <c:crosses val="autoZero"/>
        <c:auto val="1"/>
        <c:lblAlgn val="ctr"/>
        <c:lblOffset val="100"/>
        <c:noMultiLvlLbl val="0"/>
      </c:catAx>
      <c:valAx>
        <c:axId val="154315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314240"/>
        <c:crosses val="autoZero"/>
        <c:crossBetween val="between"/>
      </c:valAx>
      <c:serAx>
        <c:axId val="154232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5431577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C" sz="1400" dirty="0"/>
              <a:t>Adopciones Enero</a:t>
            </a:r>
            <a:r>
              <a:rPr lang="es-EC" sz="1400" baseline="0" dirty="0"/>
              <a:t> – Abril </a:t>
            </a:r>
            <a:r>
              <a:rPr lang="es-EC" sz="1400" dirty="0"/>
              <a:t>2019 por mes</a:t>
            </a:r>
          </a:p>
        </c:rich>
      </c:tx>
      <c:layout>
        <c:manualLayout>
          <c:xMode val="edge"/>
          <c:yMode val="edge"/>
          <c:x val="0.15757512910127291"/>
          <c:y val="4.177148939616762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Hoja4!$J$62</c:f>
              <c:strCache>
                <c:ptCount val="1"/>
                <c:pt idx="0">
                  <c:v>ADOPCIONES NACIONALES  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174580955313902E-3"/>
                  <c:y val="-0.10534905688745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CF-43AA-A466-386A5114F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1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Hoja4!$I$63:$I$66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Hoja4!$J$63:$J$66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CF-43AA-A466-386A5114F866}"/>
            </c:ext>
          </c:extLst>
        </c:ser>
        <c:ser>
          <c:idx val="1"/>
          <c:order val="1"/>
          <c:tx>
            <c:strRef>
              <c:f>Hoja4!$K$62</c:f>
              <c:strCache>
                <c:ptCount val="1"/>
                <c:pt idx="0">
                  <c:v>ADOPCIONES INTERNACIONALES  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174580955313902E-3"/>
                  <c:y val="7.2427476610124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CF-43AA-A466-386A5114F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Hoja4!$I$63:$I$66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Hoja4!$K$63:$K$66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CF-43AA-A466-386A5114F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0773248"/>
        <c:axId val="150548864"/>
      </c:lineChart>
      <c:catAx>
        <c:axId val="1407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100"/>
            </a:pPr>
            <a:endParaRPr lang="es-EC"/>
          </a:p>
        </c:txPr>
        <c:crossAx val="150548864"/>
        <c:crosses val="autoZero"/>
        <c:auto val="1"/>
        <c:lblAlgn val="ctr"/>
        <c:lblOffset val="100"/>
        <c:noMultiLvlLbl val="0"/>
      </c:catAx>
      <c:valAx>
        <c:axId val="150548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773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lang="es-ES" sz="10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declaratorias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de adoptabilidad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1056164672716231E-2"/>
          <c:y val="1.529636404222278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NNA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Hoja1!$B$2:$B$10</c:f>
              <c:numCache>
                <c:formatCode>General</c:formatCode>
                <c:ptCount val="9"/>
                <c:pt idx="0">
                  <c:v>46</c:v>
                </c:pt>
                <c:pt idx="1">
                  <c:v>4</c:v>
                </c:pt>
                <c:pt idx="2">
                  <c:v>26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18</c:v>
                </c:pt>
                <c:pt idx="7">
                  <c:v>18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2-4B31-89A1-075F2C7F3E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315596947361947"/>
          <c:y val="0.23004923454626014"/>
          <c:w val="0.14804265572051967"/>
          <c:h val="0.69692214477159886"/>
        </c:manualLayout>
      </c:layout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Caracterización</a:t>
            </a:r>
            <a:r>
              <a:rPr lang="es-EC" sz="1200" baseline="0" dirty="0"/>
              <a:t> solicitantes en espera CAF</a:t>
            </a:r>
            <a:endParaRPr lang="es-EC" sz="12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FF006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3BE1-4237-905F-217991C96991}"/>
              </c:ext>
            </c:extLst>
          </c:dPt>
          <c:dLbls>
            <c:dLbl>
              <c:idx val="0"/>
              <c:layout>
                <c:manualLayout>
                  <c:x val="5.4320945409977409E-2"/>
                  <c:y val="-2.6082527581759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1-4237-905F-217991C96991}"/>
                </c:ext>
              </c:extLst>
            </c:dLbl>
            <c:dLbl>
              <c:idx val="1"/>
              <c:layout>
                <c:manualLayout>
                  <c:x val="3.4567874351803689E-2"/>
                  <c:y val="-3.260315947719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1-4237-905F-217991C969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CAF'!$D$88:$E$88</c:f>
              <c:strCache>
                <c:ptCount val="2"/>
                <c:pt idx="0">
                  <c:v>Personas solas </c:v>
                </c:pt>
                <c:pt idx="1">
                  <c:v>Parejas</c:v>
                </c:pt>
              </c:strCache>
            </c:strRef>
          </c:cat>
          <c:val>
            <c:numRef>
              <c:f>'FAM EN ESPERA CAF'!$D$89:$E$89</c:f>
              <c:numCache>
                <c:formatCode>General</c:formatCode>
                <c:ptCount val="2"/>
                <c:pt idx="0">
                  <c:v>18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1-4237-905F-217991C969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150208"/>
        <c:axId val="38187008"/>
        <c:axId val="133982848"/>
      </c:bar3DChart>
      <c:catAx>
        <c:axId val="153150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EC"/>
          </a:p>
        </c:txPr>
        <c:crossAx val="38187008"/>
        <c:crosses val="autoZero"/>
        <c:auto val="1"/>
        <c:lblAlgn val="ctr"/>
        <c:lblOffset val="100"/>
        <c:noMultiLvlLbl val="0"/>
      </c:catAx>
      <c:valAx>
        <c:axId val="38187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150208"/>
        <c:crosses val="autoZero"/>
        <c:crossBetween val="between"/>
      </c:valAx>
      <c:serAx>
        <c:axId val="133982848"/>
        <c:scaling>
          <c:orientation val="minMax"/>
        </c:scaling>
        <c:delete val="1"/>
        <c:axPos val="b"/>
        <c:majorTickMark val="out"/>
        <c:minorTickMark val="none"/>
        <c:tickLblPos val="nextTo"/>
        <c:crossAx val="3818700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baseline="0">
                <a:solidFill>
                  <a:schemeClr val="tx1"/>
                </a:solidFill>
                <a:effectLst/>
              </a:rPr>
              <a:t>Caracterización de solicitantes en espera CAF por edad</a:t>
            </a:r>
            <a:endParaRPr lang="es-EC" sz="16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34B4-4F3C-9D49-391408AFB2F0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4B4-4F3C-9D49-391408AFB2F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4B4-4F3C-9D49-391408AFB2F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4B4-4F3C-9D49-391408AFB2F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34B4-4F3C-9D49-391408AFB2F0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4B4-4F3C-9D49-391408AFB2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'FAM EN ESPERA CAF'!$J$88:$O$88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 EN ESPERA CAF'!$J$89:$O$89</c:f>
              <c:numCache>
                <c:formatCode>General</c:formatCode>
                <c:ptCount val="6"/>
                <c:pt idx="0">
                  <c:v>4</c:v>
                </c:pt>
                <c:pt idx="1">
                  <c:v>18</c:v>
                </c:pt>
                <c:pt idx="2">
                  <c:v>13</c:v>
                </c:pt>
                <c:pt idx="3">
                  <c:v>28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B4-4F3C-9D49-391408AFB2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46293120"/>
        <c:axId val="146294656"/>
        <c:axId val="0"/>
      </c:bar3DChart>
      <c:catAx>
        <c:axId val="14629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6294656"/>
        <c:crosses val="autoZero"/>
        <c:auto val="1"/>
        <c:lblAlgn val="ctr"/>
        <c:lblOffset val="100"/>
        <c:noMultiLvlLbl val="0"/>
      </c:catAx>
      <c:valAx>
        <c:axId val="146294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29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b="1"/>
            </a:pPr>
            <a:r>
              <a:rPr lang="es-EC" sz="1600" b="1" i="0" baseline="0"/>
              <a:t>Edad de Solicitantes en espera de asignación </a:t>
            </a:r>
            <a:endParaRPr lang="es-EC" sz="1600" b="1"/>
          </a:p>
        </c:rich>
      </c:tx>
      <c:layout>
        <c:manualLayout>
          <c:xMode val="edge"/>
          <c:yMode val="edge"/>
          <c:x val="0.16321423539287508"/>
          <c:y val="2.2019801870330792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4A8-4B17-A497-9565E0237651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4A8-4B17-A497-9565E023765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4A8-4B17-A497-9565E0237651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4A8-4B17-A497-9565E0237651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4A8-4B17-A497-9565E0237651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4A8-4B17-A497-9565E0237651}"/>
              </c:ext>
            </c:extLst>
          </c:dPt>
          <c:dLbls>
            <c:dLbl>
              <c:idx val="0"/>
              <c:layout>
                <c:manualLayout>
                  <c:x val="-4.0460889707465107E-2"/>
                  <c:y val="9.1604109623243266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A8-4B17-A497-9565E0237651}"/>
                </c:ext>
              </c:extLst>
            </c:dLbl>
            <c:dLbl>
              <c:idx val="1"/>
              <c:layout>
                <c:manualLayout>
                  <c:x val="-0.12648730367591488"/>
                  <c:y val="1.9363496650021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A8-4B17-A497-9565E0237651}"/>
                </c:ext>
              </c:extLst>
            </c:dLbl>
            <c:dLbl>
              <c:idx val="2"/>
              <c:layout>
                <c:manualLayout>
                  <c:x val="-8.8894692130147016E-2"/>
                  <c:y val="-0.138742317593025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A8-4B17-A497-9565E0237651}"/>
                </c:ext>
              </c:extLst>
            </c:dLbl>
            <c:dLbl>
              <c:idx val="3"/>
              <c:layout>
                <c:manualLayout>
                  <c:x val="0.20735940640273348"/>
                  <c:y val="-0.1303145745427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A8-4B17-A497-9565E0237651}"/>
                </c:ext>
              </c:extLst>
            </c:dLbl>
            <c:dLbl>
              <c:idx val="4"/>
              <c:layout>
                <c:manualLayout>
                  <c:x val="8.6141273542798519E-2"/>
                  <c:y val="6.1278507841130113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A8-4B17-A497-9565E02376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'FAM EN ESPERA CAF'!$J$88:$O$88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 EN ESPERA CAF'!$J$89:$O$89</c:f>
              <c:numCache>
                <c:formatCode>General</c:formatCode>
                <c:ptCount val="6"/>
                <c:pt idx="0">
                  <c:v>4</c:v>
                </c:pt>
                <c:pt idx="1">
                  <c:v>18</c:v>
                </c:pt>
                <c:pt idx="2">
                  <c:v>13</c:v>
                </c:pt>
                <c:pt idx="3">
                  <c:v>28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A8-4B17-A497-9565E023765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lang="es-ES" sz="1100"/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Expectativa</a:t>
            </a:r>
            <a:r>
              <a:rPr lang="es-EC" sz="1200" baseline="0" dirty="0"/>
              <a:t> respecto a etnia</a:t>
            </a:r>
            <a:endParaRPr lang="es-EC" sz="12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1"/>
          <c:spPr>
            <a:solidFill>
              <a:srgbClr val="00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'FAM EN ESPERA CAF'!$D$96:$H$96</c:f>
            </c:multiLvlStrRef>
          </c:cat>
          <c:val>
            <c:numRef>
              <c:f>'FAM EN ESPERA CAF'!$D$97:$H$97</c:f>
            </c:numRef>
          </c:val>
          <c:extLst>
            <c:ext xmlns:c16="http://schemas.microsoft.com/office/drawing/2014/chart" uri="{C3380CC4-5D6E-409C-BE32-E72D297353CC}">
              <c16:uniqueId val="{00000000-9980-4017-B82E-D15725B43CD8}"/>
            </c:ext>
          </c:extLst>
        </c:ser>
        <c:ser>
          <c:idx val="0"/>
          <c:order val="0"/>
          <c:spPr>
            <a:solidFill>
              <a:srgbClr val="00FF00"/>
            </a:solid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1-9980-4017-B82E-D15725B43CD8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2-9980-4017-B82E-D15725B43CD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9980-4017-B82E-D15725B43CD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4-9980-4017-B82E-D15725B43CD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5-9980-4017-B82E-D15725B43C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'[Consolidado Familias CAF - Abril 2019.xlsx]FAM EN ESPERA CAF'!$D$93:$H$93</c:f>
              <c:strCache>
                <c:ptCount val="5"/>
                <c:pt idx="0">
                  <c:v>ABIERTA</c:v>
                </c:pt>
                <c:pt idx="1">
                  <c:v>MESTIZA O INDÍGENA</c:v>
                </c:pt>
                <c:pt idx="2">
                  <c:v>MESTIZA</c:v>
                </c:pt>
                <c:pt idx="3">
                  <c:v>AFROECUATORIANA</c:v>
                </c:pt>
                <c:pt idx="4">
                  <c:v>MONTUBIO</c:v>
                </c:pt>
              </c:strCache>
            </c:strRef>
          </c:cat>
          <c:val>
            <c:numRef>
              <c:f>'[Consolidado Familias CAF - Abril 2019.xlsx]FAM EN ESPERA CAF'!$D$94:$H$94</c:f>
              <c:numCache>
                <c:formatCode>General</c:formatCode>
                <c:ptCount val="5"/>
                <c:pt idx="0">
                  <c:v>48</c:v>
                </c:pt>
                <c:pt idx="1">
                  <c:v>6</c:v>
                </c:pt>
                <c:pt idx="2">
                  <c:v>26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80-4017-B82E-D15725B43C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366720"/>
        <c:axId val="154368256"/>
        <c:axId val="140684352"/>
      </c:bar3DChart>
      <c:catAx>
        <c:axId val="154366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900"/>
            </a:pPr>
            <a:endParaRPr lang="es-EC"/>
          </a:p>
        </c:txPr>
        <c:crossAx val="154368256"/>
        <c:crosses val="autoZero"/>
        <c:auto val="1"/>
        <c:lblAlgn val="ctr"/>
        <c:lblOffset val="100"/>
        <c:noMultiLvlLbl val="0"/>
      </c:catAx>
      <c:valAx>
        <c:axId val="154368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366720"/>
        <c:crosses val="autoZero"/>
        <c:crossBetween val="between"/>
      </c:valAx>
      <c:serAx>
        <c:axId val="140684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54368256"/>
        <c:crosses val="autoZero"/>
      </c:serAx>
    </c:plotArea>
    <c:plotVisOnly val="1"/>
    <c:dispBlanksAs val="gap"/>
    <c:showDLblsOverMax val="0"/>
  </c:chart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100"/>
            </a:pPr>
            <a:r>
              <a:rPr lang="es-ES" sz="1100" dirty="0"/>
              <a:t>Expectativa respecto a género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'FAM EN ESPERA CAF'!$G$91:$I$91</c:f>
            </c:multiLvlStrRef>
          </c:cat>
          <c:val>
            <c:numRef>
              <c:f>'FAM EN ESPERA CAF'!$G$92:$I$92</c:f>
            </c:numRef>
          </c:val>
          <c:extLst>
            <c:ext xmlns:c16="http://schemas.microsoft.com/office/drawing/2014/chart" uri="{C3380CC4-5D6E-409C-BE32-E72D297353CC}">
              <c16:uniqueId val="{00000000-96CB-4C79-A80D-1956EBC31FAD}"/>
            </c:ext>
          </c:extLst>
        </c:ser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6CB-4C79-A80D-1956EBC31FA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96CB-4C79-A80D-1956EBC31FA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96CB-4C79-A80D-1956EBC31F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'[Consolidado Familias CAF - Abril 2019.xlsx]FAM EN ESPERA CAF'!$G$88:$I$88</c:f>
              <c:strCache>
                <c:ptCount val="3"/>
                <c:pt idx="0">
                  <c:v>NIÑO O NIÑA</c:v>
                </c:pt>
                <c:pt idx="1">
                  <c:v>NIÑA</c:v>
                </c:pt>
                <c:pt idx="2">
                  <c:v>NIÑO</c:v>
                </c:pt>
              </c:strCache>
            </c:strRef>
          </c:cat>
          <c:val>
            <c:numRef>
              <c:f>'[Consolidado Familias CAF - Abril 2019.xlsx]FAM EN ESPERA CAF'!$G$89:$I$89</c:f>
              <c:numCache>
                <c:formatCode>General</c:formatCode>
                <c:ptCount val="3"/>
                <c:pt idx="0">
                  <c:v>74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CB-4C79-A80D-1956EBC31F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400640"/>
        <c:axId val="154402176"/>
        <c:axId val="140696192"/>
      </c:bar3DChart>
      <c:catAx>
        <c:axId val="15440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54402176"/>
        <c:crosses val="autoZero"/>
        <c:auto val="1"/>
        <c:lblAlgn val="ctr"/>
        <c:lblOffset val="100"/>
        <c:noMultiLvlLbl val="0"/>
      </c:catAx>
      <c:valAx>
        <c:axId val="154402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400640"/>
        <c:crosses val="autoZero"/>
        <c:crossBetween val="between"/>
      </c:valAx>
      <c:serAx>
        <c:axId val="140696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5440217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C" sz="1400" dirty="0"/>
              <a:t>Expectativa solicitantes en espera de adopción </a:t>
            </a:r>
          </a:p>
          <a:p>
            <a:pPr>
              <a:defRPr lang="es-ES" sz="1400"/>
            </a:pPr>
            <a:r>
              <a:rPr lang="es-EC" sz="1400" dirty="0"/>
              <a:t>EDAD</a:t>
            </a:r>
          </a:p>
        </c:rich>
      </c:tx>
      <c:layout>
        <c:manualLayout>
          <c:xMode val="edge"/>
          <c:yMode val="edge"/>
          <c:x val="0.24609801506201182"/>
          <c:y val="0.17309820366869466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734E-40B9-A7EC-52DEF94A9D6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34E-40B9-A7EC-52DEF94A9D6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734E-40B9-A7EC-52DEF94A9D6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734E-40B9-A7EC-52DEF94A9D68}"/>
              </c:ext>
            </c:extLst>
          </c:dPt>
          <c:dLbls>
            <c:dLbl>
              <c:idx val="0"/>
              <c:layout>
                <c:manualLayout>
                  <c:x val="2.5022342784817481E-2"/>
                  <c:y val="-2.341528313686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4E-40B9-A7EC-52DEF94A9D68}"/>
                </c:ext>
              </c:extLst>
            </c:dLbl>
            <c:dLbl>
              <c:idx val="1"/>
              <c:layout>
                <c:manualLayout>
                  <c:x val="2.0017874227853984E-2"/>
                  <c:y val="-9.3661132547465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4E-40B9-A7EC-52DEF94A9D68}"/>
                </c:ext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4E-40B9-A7EC-52DEF94A9D68}"/>
                </c:ext>
              </c:extLst>
            </c:dLbl>
            <c:dLbl>
              <c:idx val="3"/>
              <c:layout>
                <c:manualLayout>
                  <c:x val="1.5013405670890403E-2"/>
                  <c:y val="-1.873222650949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4E-40B9-A7EC-52DEF94A9D68}"/>
                </c:ext>
              </c:extLst>
            </c:dLbl>
            <c:dLbl>
              <c:idx val="4"/>
              <c:layout>
                <c:manualLayout>
                  <c:x val="-2.5022342784817506E-3"/>
                  <c:y val="-4.6830566273732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4E-40B9-A7EC-52DEF94A9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CAF'!$D$100:$H$100</c:f>
              <c:strCache>
                <c:ptCount val="5"/>
                <c:pt idx="0">
                  <c:v>HASTA 4 AÑOS</c:v>
                </c:pt>
                <c:pt idx="1">
                  <c:v>HASTA 5</c:v>
                </c:pt>
                <c:pt idx="2">
                  <c:v>HASTA 6</c:v>
                </c:pt>
                <c:pt idx="3">
                  <c:v>HASTA 7-8</c:v>
                </c:pt>
                <c:pt idx="4">
                  <c:v>ENTRE 9 Y 15</c:v>
                </c:pt>
              </c:strCache>
            </c:strRef>
          </c:cat>
          <c:val>
            <c:numRef>
              <c:f>'FAM EN ESPERA CAF'!$D$101:$H$101</c:f>
              <c:numCache>
                <c:formatCode>General</c:formatCode>
                <c:ptCount val="5"/>
                <c:pt idx="0">
                  <c:v>27</c:v>
                </c:pt>
                <c:pt idx="1">
                  <c:v>17</c:v>
                </c:pt>
                <c:pt idx="2">
                  <c:v>11</c:v>
                </c:pt>
                <c:pt idx="3">
                  <c:v>17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4E-40B9-A7EC-52DEF94A9D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241280"/>
        <c:axId val="154255360"/>
        <c:axId val="151905600"/>
      </c:bar3DChart>
      <c:catAx>
        <c:axId val="15424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000"/>
            </a:pPr>
            <a:endParaRPr lang="es-EC"/>
          </a:p>
        </c:txPr>
        <c:crossAx val="154255360"/>
        <c:crosses val="autoZero"/>
        <c:auto val="1"/>
        <c:lblAlgn val="ctr"/>
        <c:lblOffset val="100"/>
        <c:noMultiLvlLbl val="0"/>
      </c:catAx>
      <c:valAx>
        <c:axId val="15425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241280"/>
        <c:crosses val="autoZero"/>
        <c:crossBetween val="between"/>
      </c:valAx>
      <c:serAx>
        <c:axId val="151905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54255360"/>
        <c:crosses val="autoZero"/>
      </c:ser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183 </a:t>
          </a:r>
          <a:r>
            <a:rPr lang="es-EC" b="0" dirty="0">
              <a:solidFill>
                <a:schemeClr val="tx1"/>
              </a:solidFill>
            </a:rPr>
            <a:t>Pre- registros.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F44A28B-B3A0-47B1-8C9A-39EF6B57E3F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137 </a:t>
          </a:r>
          <a:r>
            <a:rPr lang="es-EC" b="0" dirty="0">
              <a:solidFill>
                <a:schemeClr val="tx1"/>
              </a:solidFill>
            </a:rPr>
            <a:t>Entrevistas preliminares.</a:t>
          </a: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D2DB567-F5F8-4EEF-8EDC-0992C1C920A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44</a:t>
          </a:r>
          <a:r>
            <a:rPr lang="es-EC" b="0" dirty="0">
              <a:solidFill>
                <a:schemeClr val="tx1"/>
              </a:solidFill>
            </a:rPr>
            <a:t> Círculos de capacitación aprobados.</a:t>
          </a:r>
        </a:p>
      </dgm:t>
    </dgm:pt>
    <dgm:pt modelId="{FB546449-A1EE-47E3-8FE0-548D7BDE9BDE}" type="par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99626F-E239-4C40-8562-A457B0CF253A}" type="sib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42A6EA6-1C87-474B-AB93-5D10CF567CF5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42 </a:t>
          </a:r>
          <a:r>
            <a:rPr lang="es-EC" b="0" dirty="0">
              <a:solidFill>
                <a:schemeClr val="tx1"/>
              </a:solidFill>
            </a:rPr>
            <a:t>Estudios Hogar.</a:t>
          </a:r>
        </a:p>
      </dgm:t>
    </dgm:pt>
    <dgm:pt modelId="{6C98B8A9-28B3-40ED-8E20-B1EFB996D9CD}" type="par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7188172-B9AC-4ED8-8FE1-CCC3002F0AA1}" type="sib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D0254C5-B6D7-4BFB-B0E5-2419853611A4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37 </a:t>
          </a:r>
          <a:r>
            <a:rPr lang="es-EC" b="0" dirty="0">
              <a:solidFill>
                <a:schemeClr val="tx1"/>
              </a:solidFill>
            </a:rPr>
            <a:t>Solicitudes de Adopción.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BD5731A-BDE1-46C9-A172-42352B0EFEBD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36 </a:t>
          </a:r>
          <a:r>
            <a:rPr lang="es-EC" b="0" dirty="0">
              <a:solidFill>
                <a:schemeClr val="tx1"/>
              </a:solidFill>
            </a:rPr>
            <a:t>Declaratorias de Idoneidad.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1C21479-9DCA-4C3F-8726-100481320F6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36 </a:t>
          </a:r>
          <a:r>
            <a:rPr lang="es-EC" b="0" dirty="0">
              <a:solidFill>
                <a:schemeClr val="tx1"/>
              </a:solidFill>
            </a:rPr>
            <a:t>Expedientes de familias remitidos al Comité de Asignación Familiar.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F10BDDA6-FCAA-4AB2-BB77-AC2FBC5E5CA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4 </a:t>
          </a:r>
          <a:r>
            <a:rPr lang="es-EC" b="0" dirty="0">
              <a:solidFill>
                <a:schemeClr val="tx1"/>
              </a:solidFill>
            </a:rPr>
            <a:t>Remitidos a Terapia</a:t>
          </a: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815F5057-CCF8-4216-BAFD-505B60198D5D}" type="pres">
      <dgm:prSet presAssocID="{63389B28-360D-479F-B356-FAE3D16B1F10}" presName="txShp" presStyleLbl="node1" presStyleIdx="0" presStyleCnt="8" custLinFactNeighborY="8682">
        <dgm:presLayoutVars>
          <dgm:bulletEnabled val="1"/>
        </dgm:presLayoutVars>
      </dgm:prSet>
      <dgm:spPr/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6AD916B-AD36-4F28-9F3A-3256DF81091C}" type="pres">
      <dgm:prSet presAssocID="{2F44A28B-B3A0-47B1-8C9A-39EF6B57E3FA}" presName="txShp" presStyleLbl="node1" presStyleIdx="1" presStyleCnt="8" custLinFactNeighborY="8682">
        <dgm:presLayoutVars>
          <dgm:bulletEnabled val="1"/>
        </dgm:presLayoutVars>
      </dgm:prSet>
      <dgm:spPr/>
    </dgm:pt>
    <dgm:pt modelId="{BCAA81B9-1639-45A9-9E7B-EE1292F7FFAF}" type="pres">
      <dgm:prSet presAssocID="{9C5A46CF-479A-4E4D-8C1D-6B311207160D}" presName="spacing" presStyleCnt="0"/>
      <dgm:spPr/>
    </dgm:pt>
    <dgm:pt modelId="{300E2975-C7E5-4CA1-AE46-02D78B71F170}" type="pres">
      <dgm:prSet presAssocID="{3D2DB567-F5F8-4EEF-8EDC-0992C1C920AC}" presName="composite" presStyleCnt="0"/>
      <dgm:spPr/>
    </dgm:pt>
    <dgm:pt modelId="{C8429A92-5152-460E-8D95-5AA7800EA29D}" type="pres">
      <dgm:prSet presAssocID="{3D2DB567-F5F8-4EEF-8EDC-0992C1C920AC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3C1E9327-7D13-4912-ABE4-A053A54125CC}" type="pres">
      <dgm:prSet presAssocID="{3D2DB567-F5F8-4EEF-8EDC-0992C1C920AC}" presName="txShp" presStyleLbl="node1" presStyleIdx="2" presStyleCnt="8" custLinFactNeighborY="8682">
        <dgm:presLayoutVars>
          <dgm:bulletEnabled val="1"/>
        </dgm:presLayoutVars>
      </dgm:prSet>
      <dgm:spPr/>
    </dgm:pt>
    <dgm:pt modelId="{7F705BCC-620F-4864-B319-7C25C416E699}" type="pres">
      <dgm:prSet presAssocID="{1699626F-E239-4C40-8562-A457B0CF253A}" presName="spacing" presStyleCnt="0"/>
      <dgm:spPr/>
    </dgm:pt>
    <dgm:pt modelId="{4154F8EC-CE70-4502-83F7-E53ACE07AC65}" type="pres">
      <dgm:prSet presAssocID="{242A6EA6-1C87-474B-AB93-5D10CF567CF5}" presName="composite" presStyleCnt="0"/>
      <dgm:spPr/>
    </dgm:pt>
    <dgm:pt modelId="{A1F791E0-D3A8-4FEC-A2A2-022916C684A7}" type="pres">
      <dgm:prSet presAssocID="{242A6EA6-1C87-474B-AB93-5D10CF567CF5}" presName="imgShp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A095AE-423A-4ACD-82FB-36844253944A}" type="pres">
      <dgm:prSet presAssocID="{242A6EA6-1C87-474B-AB93-5D10CF567CF5}" presName="txShp" presStyleLbl="node1" presStyleIdx="3" presStyleCnt="8" custLinFactNeighborY="8682">
        <dgm:presLayoutVars>
          <dgm:bulletEnabled val="1"/>
        </dgm:presLayoutVars>
      </dgm:prSet>
      <dgm:spPr/>
    </dgm:pt>
    <dgm:pt modelId="{CA694ABA-DF06-455E-9813-B20F979A0E11}" type="pres">
      <dgm:prSet presAssocID="{97188172-B9AC-4ED8-8FE1-CCC3002F0AA1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6D769865-E1ED-44EA-81DF-C3357F1D3B03}" type="pres">
      <dgm:prSet presAssocID="{AD0254C5-B6D7-4BFB-B0E5-2419853611A4}" presName="txShp" presStyleLbl="node1" presStyleIdx="4" presStyleCnt="8" custLinFactNeighborY="8682">
        <dgm:presLayoutVars>
          <dgm:bulletEnabled val="1"/>
        </dgm:presLayoutVars>
      </dgm:prSet>
      <dgm:spPr/>
    </dgm:pt>
    <dgm:pt modelId="{C56BF680-186F-45BE-AADE-AA6ABF43DC46}" type="pres">
      <dgm:prSet presAssocID="{20E246B8-8F94-48D2-93FC-22BDFD53159E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5" presStyleCnt="8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CD6AD7A-50F0-48C0-9E00-7F82542D830B}" type="pres">
      <dgm:prSet presAssocID="{ABD5731A-BDE1-46C9-A172-42352B0EFEBD}" presName="txShp" presStyleLbl="node1" presStyleIdx="5" presStyleCnt="8">
        <dgm:presLayoutVars>
          <dgm:bulletEnabled val="1"/>
        </dgm:presLayoutVars>
      </dgm:prSet>
      <dgm:spPr/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48E3A71B-EB30-4456-A915-31F52D49FB08}" type="pres">
      <dgm:prSet presAssocID="{71C21479-9DCA-4C3F-8726-100481320F6C}" presName="txShp" presStyleLbl="node1" presStyleIdx="6" presStyleCnt="8">
        <dgm:presLayoutVars>
          <dgm:bulletEnabled val="1"/>
        </dgm:presLayoutVars>
      </dgm:prSet>
      <dgm:spPr/>
    </dgm:pt>
    <dgm:pt modelId="{89A9E6B3-A0B3-45EB-9345-727D7F106F55}" type="pres">
      <dgm:prSet presAssocID="{160087DE-C085-4458-BE98-24B62DFAF7D0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08C1040-1FBB-4848-B520-5A996B8B6FF8}" type="pres">
      <dgm:prSet presAssocID="{F10BDDA6-FCAA-4AB2-BB77-AC2FBC5E5CA6}" presName="txShp" presStyleLbl="node1" presStyleIdx="7" presStyleCnt="8">
        <dgm:presLayoutVars>
          <dgm:bulletEnabled val="1"/>
        </dgm:presLayoutVars>
      </dgm:prSet>
      <dgm:spPr/>
    </dgm:pt>
  </dgm:ptLst>
  <dgm:cxnLst>
    <dgm:cxn modelId="{FC037505-A53E-47C0-B52B-2A5E5FF2F372}" srcId="{52F8C4F1-CC29-45C4-B4B6-5E63A870081A}" destId="{71C21479-9DCA-4C3F-8726-100481320F6C}" srcOrd="6" destOrd="0" parTransId="{D823B73E-6384-446D-9B13-9B5DA7D0A723}" sibTransId="{160087DE-C085-4458-BE98-24B62DFAF7D0}"/>
    <dgm:cxn modelId="{79A06D15-BC93-4ADB-AF16-89236672D18A}" srcId="{52F8C4F1-CC29-45C4-B4B6-5E63A870081A}" destId="{242A6EA6-1C87-474B-AB93-5D10CF567CF5}" srcOrd="3" destOrd="0" parTransId="{6C98B8A9-28B3-40ED-8E20-B1EFB996D9CD}" sibTransId="{97188172-B9AC-4ED8-8FE1-CCC3002F0AA1}"/>
    <dgm:cxn modelId="{44B93B3F-C3D1-432C-9EBD-89454C92BBF5}" srcId="{52F8C4F1-CC29-45C4-B4B6-5E63A870081A}" destId="{ABD5731A-BDE1-46C9-A172-42352B0EFEBD}" srcOrd="5" destOrd="0" parTransId="{5B9D14C1-C3F2-4AD6-96AA-3690DF66AB07}" sibTransId="{35EEF9BF-19A6-4A10-92F3-B2D57AA654C8}"/>
    <dgm:cxn modelId="{B1FAA242-09E7-49BA-89D4-B7F6568D53F3}" srcId="{52F8C4F1-CC29-45C4-B4B6-5E63A870081A}" destId="{F10BDDA6-FCAA-4AB2-BB77-AC2FBC5E5CA6}" srcOrd="7" destOrd="0" parTransId="{F397AE5B-EC93-4212-AFDD-791518DCB3E5}" sibTransId="{22D0918C-45CF-431A-9B43-3A589A51CA87}"/>
    <dgm:cxn modelId="{CD0C2B43-2F82-4FA0-AA5B-B03E48CF21C5}" type="presOf" srcId="{AD0254C5-B6D7-4BFB-B0E5-2419853611A4}" destId="{6D769865-E1ED-44EA-81DF-C3357F1D3B03}" srcOrd="0" destOrd="0" presId="urn:microsoft.com/office/officeart/2005/8/layout/vList3#3"/>
    <dgm:cxn modelId="{A0C2E64A-308E-4908-93AE-0CF8CBBC78BC}" type="presOf" srcId="{2F44A28B-B3A0-47B1-8C9A-39EF6B57E3FA}" destId="{C6AD916B-AD36-4F28-9F3A-3256DF81091C}" srcOrd="0" destOrd="0" presId="urn:microsoft.com/office/officeart/2005/8/layout/vList3#3"/>
    <dgm:cxn modelId="{D1AA098E-FC78-4449-83CD-6132727F7B88}" type="presOf" srcId="{F10BDDA6-FCAA-4AB2-BB77-AC2FBC5E5CA6}" destId="{B08C1040-1FBB-4848-B520-5A996B8B6FF8}" srcOrd="0" destOrd="0" presId="urn:microsoft.com/office/officeart/2005/8/layout/vList3#3"/>
    <dgm:cxn modelId="{081E2B91-1AEC-4546-9767-7787F20137C7}" type="presOf" srcId="{52F8C4F1-CC29-45C4-B4B6-5E63A870081A}" destId="{85F81F6E-1A31-4A04-9B85-B226CFCC28A9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C4B0BEB6-DF30-4A64-92D3-F6335D67A46C}" type="presOf" srcId="{63389B28-360D-479F-B356-FAE3D16B1F10}" destId="{815F5057-CCF8-4216-BAFD-505B60198D5D}" srcOrd="0" destOrd="0" presId="urn:microsoft.com/office/officeart/2005/8/layout/vList3#3"/>
    <dgm:cxn modelId="{4CC980B7-CE3A-44F7-9FD2-261BF2FE95E2}" type="presOf" srcId="{ABD5731A-BDE1-46C9-A172-42352B0EFEBD}" destId="{7CD6AD7A-50F0-48C0-9E00-7F82542D830B}" srcOrd="0" destOrd="0" presId="urn:microsoft.com/office/officeart/2005/8/layout/vList3#3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AD5786CB-1E97-4E2C-A8D1-B5A034B66AE3}" type="presOf" srcId="{242A6EA6-1C87-474B-AB93-5D10CF567CF5}" destId="{69A095AE-423A-4ACD-82FB-36844253944A}" srcOrd="0" destOrd="0" presId="urn:microsoft.com/office/officeart/2005/8/layout/vList3#3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7D0961E7-EF47-4D11-9CCF-C2B5D6FD2F8D}" type="presOf" srcId="{3D2DB567-F5F8-4EEF-8EDC-0992C1C920AC}" destId="{3C1E9327-7D13-4912-ABE4-A053A54125CC}" srcOrd="0" destOrd="0" presId="urn:microsoft.com/office/officeart/2005/8/layout/vList3#3"/>
    <dgm:cxn modelId="{B8F335E8-E0FF-4704-A46A-09172AEE45C3}" type="presOf" srcId="{71C21479-9DCA-4C3F-8726-100481320F6C}" destId="{48E3A71B-EB30-4456-A915-31F52D49FB08}" srcOrd="0" destOrd="0" presId="urn:microsoft.com/office/officeart/2005/8/layout/vList3#3"/>
    <dgm:cxn modelId="{C99776F7-9F2D-4D1D-AD7A-EE97078955AB}" srcId="{52F8C4F1-CC29-45C4-B4B6-5E63A870081A}" destId="{3D2DB567-F5F8-4EEF-8EDC-0992C1C920AC}" srcOrd="2" destOrd="0" parTransId="{FB546449-A1EE-47E3-8FE0-548D7BDE9BDE}" sibTransId="{1699626F-E239-4C40-8562-A457B0CF253A}"/>
    <dgm:cxn modelId="{F50B377E-F325-4CF6-81EF-44A256BF840D}" type="presParOf" srcId="{85F81F6E-1A31-4A04-9B85-B226CFCC28A9}" destId="{A9E849F1-3A59-46A5-8AA6-E536CFE2373A}" srcOrd="0" destOrd="0" presId="urn:microsoft.com/office/officeart/2005/8/layout/vList3#3"/>
    <dgm:cxn modelId="{0EA953B4-79CC-4212-96C4-874A932D893E}" type="presParOf" srcId="{A9E849F1-3A59-46A5-8AA6-E536CFE2373A}" destId="{B4142B00-4FC2-4D6E-A8BA-F7FEE0A7F489}" srcOrd="0" destOrd="0" presId="urn:microsoft.com/office/officeart/2005/8/layout/vList3#3"/>
    <dgm:cxn modelId="{5586D7C1-2D1B-4B8C-A16C-1FE3C4ABD1F1}" type="presParOf" srcId="{A9E849F1-3A59-46A5-8AA6-E536CFE2373A}" destId="{815F5057-CCF8-4216-BAFD-505B60198D5D}" srcOrd="1" destOrd="0" presId="urn:microsoft.com/office/officeart/2005/8/layout/vList3#3"/>
    <dgm:cxn modelId="{7C1655D8-2C09-4938-8239-7DE9C308C5A9}" type="presParOf" srcId="{85F81F6E-1A31-4A04-9B85-B226CFCC28A9}" destId="{CB03820B-61EA-4ACC-930F-7BCFE55BD621}" srcOrd="1" destOrd="0" presId="urn:microsoft.com/office/officeart/2005/8/layout/vList3#3"/>
    <dgm:cxn modelId="{C1F22BAB-7BF9-4AC4-937B-BDCD2E63F098}" type="presParOf" srcId="{85F81F6E-1A31-4A04-9B85-B226CFCC28A9}" destId="{4F7827A2-77DC-42FA-A1A7-7CA200EEBBB9}" srcOrd="2" destOrd="0" presId="urn:microsoft.com/office/officeart/2005/8/layout/vList3#3"/>
    <dgm:cxn modelId="{B6195858-38B5-43EA-8919-24E89635C3A2}" type="presParOf" srcId="{4F7827A2-77DC-42FA-A1A7-7CA200EEBBB9}" destId="{4B6E8FD3-9A13-4FEA-8B2F-C5FC0F205B3B}" srcOrd="0" destOrd="0" presId="urn:microsoft.com/office/officeart/2005/8/layout/vList3#3"/>
    <dgm:cxn modelId="{C1D23357-86C3-4E93-8705-BE82D3AF4AF5}" type="presParOf" srcId="{4F7827A2-77DC-42FA-A1A7-7CA200EEBBB9}" destId="{C6AD916B-AD36-4F28-9F3A-3256DF81091C}" srcOrd="1" destOrd="0" presId="urn:microsoft.com/office/officeart/2005/8/layout/vList3#3"/>
    <dgm:cxn modelId="{96BADA56-DC18-47BA-91EE-D45CFEBEE70B}" type="presParOf" srcId="{85F81F6E-1A31-4A04-9B85-B226CFCC28A9}" destId="{BCAA81B9-1639-45A9-9E7B-EE1292F7FFAF}" srcOrd="3" destOrd="0" presId="urn:microsoft.com/office/officeart/2005/8/layout/vList3#3"/>
    <dgm:cxn modelId="{7C7F4CE3-689D-4957-9234-106B8A6135F2}" type="presParOf" srcId="{85F81F6E-1A31-4A04-9B85-B226CFCC28A9}" destId="{300E2975-C7E5-4CA1-AE46-02D78B71F170}" srcOrd="4" destOrd="0" presId="urn:microsoft.com/office/officeart/2005/8/layout/vList3#3"/>
    <dgm:cxn modelId="{53907680-AB6B-49C7-8C04-CBF242875C41}" type="presParOf" srcId="{300E2975-C7E5-4CA1-AE46-02D78B71F170}" destId="{C8429A92-5152-460E-8D95-5AA7800EA29D}" srcOrd="0" destOrd="0" presId="urn:microsoft.com/office/officeart/2005/8/layout/vList3#3"/>
    <dgm:cxn modelId="{B88598CE-12CF-488E-93B5-CEE123188C07}" type="presParOf" srcId="{300E2975-C7E5-4CA1-AE46-02D78B71F170}" destId="{3C1E9327-7D13-4912-ABE4-A053A54125CC}" srcOrd="1" destOrd="0" presId="urn:microsoft.com/office/officeart/2005/8/layout/vList3#3"/>
    <dgm:cxn modelId="{D1FD510D-9B67-49A9-9F7E-CCE032C0A1EC}" type="presParOf" srcId="{85F81F6E-1A31-4A04-9B85-B226CFCC28A9}" destId="{7F705BCC-620F-4864-B319-7C25C416E699}" srcOrd="5" destOrd="0" presId="urn:microsoft.com/office/officeart/2005/8/layout/vList3#3"/>
    <dgm:cxn modelId="{89FB4377-EA34-4C16-A75A-C477734147E6}" type="presParOf" srcId="{85F81F6E-1A31-4A04-9B85-B226CFCC28A9}" destId="{4154F8EC-CE70-4502-83F7-E53ACE07AC65}" srcOrd="6" destOrd="0" presId="urn:microsoft.com/office/officeart/2005/8/layout/vList3#3"/>
    <dgm:cxn modelId="{F36E5AD7-4AE5-4437-B242-DBB5B1AD529C}" type="presParOf" srcId="{4154F8EC-CE70-4502-83F7-E53ACE07AC65}" destId="{A1F791E0-D3A8-4FEC-A2A2-022916C684A7}" srcOrd="0" destOrd="0" presId="urn:microsoft.com/office/officeart/2005/8/layout/vList3#3"/>
    <dgm:cxn modelId="{EAFAF151-85E7-4379-BABB-8C2DCDEF8F86}" type="presParOf" srcId="{4154F8EC-CE70-4502-83F7-E53ACE07AC65}" destId="{69A095AE-423A-4ACD-82FB-36844253944A}" srcOrd="1" destOrd="0" presId="urn:microsoft.com/office/officeart/2005/8/layout/vList3#3"/>
    <dgm:cxn modelId="{2DCBD9E6-CEF8-45FD-8C24-8FD766CFE636}" type="presParOf" srcId="{85F81F6E-1A31-4A04-9B85-B226CFCC28A9}" destId="{CA694ABA-DF06-455E-9813-B20F979A0E11}" srcOrd="7" destOrd="0" presId="urn:microsoft.com/office/officeart/2005/8/layout/vList3#3"/>
    <dgm:cxn modelId="{622BF8B5-0B44-4E11-82F8-A62AABE64CE7}" type="presParOf" srcId="{85F81F6E-1A31-4A04-9B85-B226CFCC28A9}" destId="{66DF5BDF-7729-4A9D-8D87-DA7A31B727F8}" srcOrd="8" destOrd="0" presId="urn:microsoft.com/office/officeart/2005/8/layout/vList3#3"/>
    <dgm:cxn modelId="{295A1234-E9F7-4A4D-A45B-1D97B0AAABB0}" type="presParOf" srcId="{66DF5BDF-7729-4A9D-8D87-DA7A31B727F8}" destId="{4EAE6214-515D-4F68-800C-F907EE449E5F}" srcOrd="0" destOrd="0" presId="urn:microsoft.com/office/officeart/2005/8/layout/vList3#3"/>
    <dgm:cxn modelId="{0F8E32B1-4CFA-410E-81FB-6E15C5E2A6BE}" type="presParOf" srcId="{66DF5BDF-7729-4A9D-8D87-DA7A31B727F8}" destId="{6D769865-E1ED-44EA-81DF-C3357F1D3B03}" srcOrd="1" destOrd="0" presId="urn:microsoft.com/office/officeart/2005/8/layout/vList3#3"/>
    <dgm:cxn modelId="{AA40FC69-BFBC-4166-9413-55CD2676A989}" type="presParOf" srcId="{85F81F6E-1A31-4A04-9B85-B226CFCC28A9}" destId="{C56BF680-186F-45BE-AADE-AA6ABF43DC46}" srcOrd="9" destOrd="0" presId="urn:microsoft.com/office/officeart/2005/8/layout/vList3#3"/>
    <dgm:cxn modelId="{0EC9C046-57E3-4F18-9DB7-BF6B2733FA00}" type="presParOf" srcId="{85F81F6E-1A31-4A04-9B85-B226CFCC28A9}" destId="{88B28034-7D05-48D9-AA1A-87C9D1847528}" srcOrd="10" destOrd="0" presId="urn:microsoft.com/office/officeart/2005/8/layout/vList3#3"/>
    <dgm:cxn modelId="{0F3F859A-8FC4-4773-8075-AC2A0345B4F8}" type="presParOf" srcId="{88B28034-7D05-48D9-AA1A-87C9D1847528}" destId="{6D97DDCD-8C99-4CF7-8DD5-8CB1C5AD9B98}" srcOrd="0" destOrd="0" presId="urn:microsoft.com/office/officeart/2005/8/layout/vList3#3"/>
    <dgm:cxn modelId="{72A414D2-660A-4824-A688-7FE5CB99C4AF}" type="presParOf" srcId="{88B28034-7D05-48D9-AA1A-87C9D1847528}" destId="{7CD6AD7A-50F0-48C0-9E00-7F82542D830B}" srcOrd="1" destOrd="0" presId="urn:microsoft.com/office/officeart/2005/8/layout/vList3#3"/>
    <dgm:cxn modelId="{CFFF8EFE-5621-4F0C-BD6C-D1FD1427AD9F}" type="presParOf" srcId="{85F81F6E-1A31-4A04-9B85-B226CFCC28A9}" destId="{CFD5B158-CC9B-4B02-8F25-E716A315D58C}" srcOrd="11" destOrd="0" presId="urn:microsoft.com/office/officeart/2005/8/layout/vList3#3"/>
    <dgm:cxn modelId="{00FC7D1F-D712-43FB-B258-0A5ABB2D2877}" type="presParOf" srcId="{85F81F6E-1A31-4A04-9B85-B226CFCC28A9}" destId="{5E0405A0-5865-4754-ABAF-87889513E35F}" srcOrd="12" destOrd="0" presId="urn:microsoft.com/office/officeart/2005/8/layout/vList3#3"/>
    <dgm:cxn modelId="{3A7A911F-EF79-463B-A4F0-40AFFA2B8D84}" type="presParOf" srcId="{5E0405A0-5865-4754-ABAF-87889513E35F}" destId="{B0CD0F86-C8EB-44C8-9200-B990B4874858}" srcOrd="0" destOrd="0" presId="urn:microsoft.com/office/officeart/2005/8/layout/vList3#3"/>
    <dgm:cxn modelId="{EAFE523D-B42A-412B-B55C-36DCD3939675}" type="presParOf" srcId="{5E0405A0-5865-4754-ABAF-87889513E35F}" destId="{48E3A71B-EB30-4456-A915-31F52D49FB08}" srcOrd="1" destOrd="0" presId="urn:microsoft.com/office/officeart/2005/8/layout/vList3#3"/>
    <dgm:cxn modelId="{DF47071D-332D-412C-933C-5D5C8C92E076}" type="presParOf" srcId="{85F81F6E-1A31-4A04-9B85-B226CFCC28A9}" destId="{89A9E6B3-A0B3-45EB-9345-727D7F106F55}" srcOrd="13" destOrd="0" presId="urn:microsoft.com/office/officeart/2005/8/layout/vList3#3"/>
    <dgm:cxn modelId="{B4687D42-6C80-4A32-8A91-5A8FF612DD2F}" type="presParOf" srcId="{85F81F6E-1A31-4A04-9B85-B226CFCC28A9}" destId="{6E12FCF9-BA0A-47C6-9B75-983720F4EF47}" srcOrd="14" destOrd="0" presId="urn:microsoft.com/office/officeart/2005/8/layout/vList3#3"/>
    <dgm:cxn modelId="{7708CD9D-D162-4E69-B0AA-7C6B571B6FCC}" type="presParOf" srcId="{6E12FCF9-BA0A-47C6-9B75-983720F4EF47}" destId="{09CDE4CC-7A43-4825-A843-36730A9037AA}" srcOrd="0" destOrd="0" presId="urn:microsoft.com/office/officeart/2005/8/layout/vList3#3"/>
    <dgm:cxn modelId="{3DA4471B-ADD9-4426-AC5F-0FC5F6B67086}" type="presParOf" srcId="{6E12FCF9-BA0A-47C6-9B75-983720F4EF47}" destId="{B08C1040-1FBB-4848-B520-5A996B8B6FF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052718" y="49709"/>
          <a:ext cx="3660257" cy="523095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67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183 </a:t>
          </a:r>
          <a:r>
            <a:rPr lang="es-EC" sz="1400" b="0" kern="1200" dirty="0">
              <a:solidFill>
                <a:schemeClr val="tx1"/>
              </a:solidFill>
            </a:rPr>
            <a:t>Pre- registros.</a:t>
          </a:r>
        </a:p>
      </dsp:txBody>
      <dsp:txXfrm rot="10800000">
        <a:off x="1183492" y="49709"/>
        <a:ext cx="3529483" cy="523095"/>
      </dsp:txXfrm>
    </dsp:sp>
    <dsp:sp modelId="{B4142B00-4FC2-4D6E-A8BA-F7FEE0A7F489}">
      <dsp:nvSpPr>
        <dsp:cNvPr id="0" name=""/>
        <dsp:cNvSpPr/>
      </dsp:nvSpPr>
      <dsp:spPr>
        <a:xfrm>
          <a:off x="791170" y="0"/>
          <a:ext cx="523095" cy="5230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1052718" y="728953"/>
          <a:ext cx="3660257" cy="523095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67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137 </a:t>
          </a:r>
          <a:r>
            <a:rPr lang="es-EC" sz="1400" b="0" kern="1200" dirty="0">
              <a:solidFill>
                <a:schemeClr val="tx1"/>
              </a:solidFill>
            </a:rPr>
            <a:t>Entrevistas preliminares.</a:t>
          </a:r>
        </a:p>
      </dsp:txBody>
      <dsp:txXfrm rot="10800000">
        <a:off x="1183492" y="728953"/>
        <a:ext cx="3529483" cy="523095"/>
      </dsp:txXfrm>
    </dsp:sp>
    <dsp:sp modelId="{4B6E8FD3-9A13-4FEA-8B2F-C5FC0F205B3B}">
      <dsp:nvSpPr>
        <dsp:cNvPr id="0" name=""/>
        <dsp:cNvSpPr/>
      </dsp:nvSpPr>
      <dsp:spPr>
        <a:xfrm>
          <a:off x="791170" y="683537"/>
          <a:ext cx="523095" cy="5230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E9327-7D13-4912-ABE4-A053A54125CC}">
      <dsp:nvSpPr>
        <dsp:cNvPr id="0" name=""/>
        <dsp:cNvSpPr/>
      </dsp:nvSpPr>
      <dsp:spPr>
        <a:xfrm rot="10800000">
          <a:off x="1052718" y="1408196"/>
          <a:ext cx="3660257" cy="523095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67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44</a:t>
          </a:r>
          <a:r>
            <a:rPr lang="es-EC" sz="1400" b="0" kern="1200" dirty="0">
              <a:solidFill>
                <a:schemeClr val="tx1"/>
              </a:solidFill>
            </a:rPr>
            <a:t> Círculos de capacitación aprobados.</a:t>
          </a:r>
        </a:p>
      </dsp:txBody>
      <dsp:txXfrm rot="10800000">
        <a:off x="1183492" y="1408196"/>
        <a:ext cx="3529483" cy="523095"/>
      </dsp:txXfrm>
    </dsp:sp>
    <dsp:sp modelId="{C8429A92-5152-460E-8D95-5AA7800EA29D}">
      <dsp:nvSpPr>
        <dsp:cNvPr id="0" name=""/>
        <dsp:cNvSpPr/>
      </dsp:nvSpPr>
      <dsp:spPr>
        <a:xfrm>
          <a:off x="791170" y="1362781"/>
          <a:ext cx="523095" cy="5230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095AE-423A-4ACD-82FB-36844253944A}">
      <dsp:nvSpPr>
        <dsp:cNvPr id="0" name=""/>
        <dsp:cNvSpPr/>
      </dsp:nvSpPr>
      <dsp:spPr>
        <a:xfrm rot="10800000">
          <a:off x="1052718" y="2087439"/>
          <a:ext cx="3660257" cy="523095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67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42 </a:t>
          </a:r>
          <a:r>
            <a:rPr lang="es-EC" sz="1400" b="0" kern="1200" dirty="0">
              <a:solidFill>
                <a:schemeClr val="tx1"/>
              </a:solidFill>
            </a:rPr>
            <a:t>Estudios Hogar.</a:t>
          </a:r>
        </a:p>
      </dsp:txBody>
      <dsp:txXfrm rot="10800000">
        <a:off x="1183492" y="2087439"/>
        <a:ext cx="3529483" cy="523095"/>
      </dsp:txXfrm>
    </dsp:sp>
    <dsp:sp modelId="{A1F791E0-D3A8-4FEC-A2A2-022916C684A7}">
      <dsp:nvSpPr>
        <dsp:cNvPr id="0" name=""/>
        <dsp:cNvSpPr/>
      </dsp:nvSpPr>
      <dsp:spPr>
        <a:xfrm>
          <a:off x="791170" y="2042024"/>
          <a:ext cx="523095" cy="5230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052718" y="2766683"/>
          <a:ext cx="3660257" cy="523095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67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37 </a:t>
          </a:r>
          <a:r>
            <a:rPr lang="es-EC" sz="1400" b="0" kern="1200" dirty="0">
              <a:solidFill>
                <a:schemeClr val="tx1"/>
              </a:solidFill>
            </a:rPr>
            <a:t>Solicitudes de Adopción.</a:t>
          </a:r>
        </a:p>
      </dsp:txBody>
      <dsp:txXfrm rot="10800000">
        <a:off x="1183492" y="2766683"/>
        <a:ext cx="3529483" cy="523095"/>
      </dsp:txXfrm>
    </dsp:sp>
    <dsp:sp modelId="{4EAE6214-515D-4F68-800C-F907EE449E5F}">
      <dsp:nvSpPr>
        <dsp:cNvPr id="0" name=""/>
        <dsp:cNvSpPr/>
      </dsp:nvSpPr>
      <dsp:spPr>
        <a:xfrm>
          <a:off x="791170" y="2721267"/>
          <a:ext cx="523095" cy="52309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1052718" y="3400511"/>
          <a:ext cx="3660257" cy="523095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67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36 </a:t>
          </a:r>
          <a:r>
            <a:rPr lang="es-EC" sz="1400" b="0" kern="1200" dirty="0">
              <a:solidFill>
                <a:schemeClr val="tx1"/>
              </a:solidFill>
            </a:rPr>
            <a:t>Declaratorias de Idoneidad.</a:t>
          </a:r>
        </a:p>
      </dsp:txBody>
      <dsp:txXfrm rot="10800000">
        <a:off x="1183492" y="3400511"/>
        <a:ext cx="3529483" cy="523095"/>
      </dsp:txXfrm>
    </dsp:sp>
    <dsp:sp modelId="{6D97DDCD-8C99-4CF7-8DD5-8CB1C5AD9B98}">
      <dsp:nvSpPr>
        <dsp:cNvPr id="0" name=""/>
        <dsp:cNvSpPr/>
      </dsp:nvSpPr>
      <dsp:spPr>
        <a:xfrm>
          <a:off x="791170" y="3392282"/>
          <a:ext cx="523095" cy="52309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1052718" y="4079754"/>
          <a:ext cx="3660257" cy="523095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67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36 </a:t>
          </a:r>
          <a:r>
            <a:rPr lang="es-EC" sz="1400" b="0" kern="1200" dirty="0">
              <a:solidFill>
                <a:schemeClr val="tx1"/>
              </a:solidFill>
            </a:rPr>
            <a:t>Expedientes de familias remitidos al Comité de Asignación Familiar.</a:t>
          </a:r>
        </a:p>
      </dsp:txBody>
      <dsp:txXfrm rot="10800000">
        <a:off x="1183492" y="4079754"/>
        <a:ext cx="3529483" cy="523095"/>
      </dsp:txXfrm>
    </dsp:sp>
    <dsp:sp modelId="{B0CD0F86-C8EB-44C8-9200-B990B4874858}">
      <dsp:nvSpPr>
        <dsp:cNvPr id="0" name=""/>
        <dsp:cNvSpPr/>
      </dsp:nvSpPr>
      <dsp:spPr>
        <a:xfrm>
          <a:off x="791170" y="4079754"/>
          <a:ext cx="523095" cy="52309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1052718" y="4758997"/>
          <a:ext cx="3660257" cy="523095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67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4 </a:t>
          </a:r>
          <a:r>
            <a:rPr lang="es-EC" sz="1400" b="0" kern="1200" dirty="0">
              <a:solidFill>
                <a:schemeClr val="tx1"/>
              </a:solidFill>
            </a:rPr>
            <a:t>Remitidos a Terapia</a:t>
          </a:r>
        </a:p>
      </dsp:txBody>
      <dsp:txXfrm rot="10800000">
        <a:off x="1183492" y="4758997"/>
        <a:ext cx="3529483" cy="523095"/>
      </dsp:txXfrm>
    </dsp:sp>
    <dsp:sp modelId="{09CDE4CC-7A43-4825-A843-36730A9037AA}">
      <dsp:nvSpPr>
        <dsp:cNvPr id="0" name=""/>
        <dsp:cNvSpPr/>
      </dsp:nvSpPr>
      <dsp:spPr>
        <a:xfrm>
          <a:off x="791170" y="4758997"/>
          <a:ext cx="523095" cy="52309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BB7F-4063-4F3D-A723-7CC7ED28DBF4}" type="datetimeFigureOut">
              <a:rPr lang="es-EC" smtClean="0"/>
              <a:pPr/>
              <a:t>22/10/2019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67B2F-EED2-45B8-8351-D1569E1E585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61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B2F-EED2-45B8-8351-D1569E1E585D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97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3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chart" Target="../charts/chart9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chart" Target="../charts/chart8.xml"/><Relationship Id="rId20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chart" Target="../charts/chart7.xml"/><Relationship Id="rId10" Type="http://schemas.openxmlformats.org/officeDocument/2006/relationships/image" Target="../media/image33.png"/><Relationship Id="rId19" Type="http://schemas.openxmlformats.org/officeDocument/2006/relationships/chart" Target="../charts/chart10.xml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4" y="-24"/>
            <a:ext cx="8609828" cy="200026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857620" y="396746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+mj-lt"/>
                <a:ea typeface="BatangChe" pitchFamily="49" charset="-127"/>
                <a:cs typeface="Andalus" pitchFamily="18" charset="-78"/>
              </a:rPr>
              <a:t>2019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2"/>
          <a:stretch>
            <a:fillRect/>
          </a:stretch>
        </p:blipFill>
        <p:spPr bwMode="auto">
          <a:xfrm>
            <a:off x="743213" y="1724012"/>
            <a:ext cx="7757877" cy="12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29" y="2890861"/>
            <a:ext cx="77247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4" r="59606" b="10767"/>
          <a:stretch>
            <a:fillRect/>
          </a:stretch>
        </p:blipFill>
        <p:spPr bwMode="auto">
          <a:xfrm>
            <a:off x="1071538" y="3143248"/>
            <a:ext cx="313374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857752" y="3857628"/>
            <a:ext cx="1508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Abril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628" y="4786322"/>
            <a:ext cx="928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dirty="0"/>
              <a:t>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 franja MIES-GOB última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79462" y="751131"/>
            <a:ext cx="771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A abril 2019, respecto del proceso de los candidatos a adoptantes, se han efectuado las siguientes actividades en las Unidades Técnicas de Adopciones a nivel nacional: 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endParaRPr lang="es-EC" dirty="0">
              <a:latin typeface="Book Antiqua" pitchFamily="18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482259236"/>
              </p:ext>
            </p:extLst>
          </p:nvPr>
        </p:nvGraphicFramePr>
        <p:xfrm>
          <a:off x="-668136" y="1508204"/>
          <a:ext cx="5504146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30999"/>
              </p:ext>
            </p:extLst>
          </p:nvPr>
        </p:nvGraphicFramePr>
        <p:xfrm>
          <a:off x="4139955" y="1766794"/>
          <a:ext cx="5004045" cy="4733713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0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0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3867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ABRIL 2019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 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</a:t>
                      </a:r>
                    </a:p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REGISTRO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ENTREVISTA PRELIMINAR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 PAREJAS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 PERSONAS SOLAS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 HOGAR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PROCESOS PSICO-LÓGICOS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FAMILIAS IDONEAS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 EXPE-DIENTES CAF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1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2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3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4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5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6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7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8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9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36671" y="4917514"/>
            <a:ext cx="7670657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500" dirty="0"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21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adopciones fueron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nacionales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y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3 internacionales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11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NNA fue adoptado del Programa General de Adopciones.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13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NNA fue adoptado del Programa de Atención Prioritaria.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14348" y="92867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itchFamily="34" charset="0"/>
                <a:cs typeface="Arial" pitchFamily="34" charset="0"/>
              </a:rPr>
              <a:t>A abril 2019 se realizaron 24 adopciones de acuerdo al siguiente detalle: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69449"/>
              </p:ext>
            </p:extLst>
          </p:nvPr>
        </p:nvGraphicFramePr>
        <p:xfrm>
          <a:off x="0" y="1359152"/>
          <a:ext cx="9143994" cy="3942055"/>
        </p:xfrm>
        <a:graphic>
          <a:graphicData uri="http://schemas.openxmlformats.org/drawingml/2006/table">
            <a:tbl>
              <a:tblPr/>
              <a:tblGrid>
                <a:gridCol w="6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96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432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8292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52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(N) / </a:t>
                      </a:r>
                      <a:r>
                        <a:rPr lang="es-EC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Inter-nacional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e </a:t>
                      </a:r>
                      <a:r>
                        <a:rPr lang="es-EC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Inter-nacional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pic>
        <p:nvPicPr>
          <p:cNvPr id="5" name="4 Imagen" descr="TReN De SeGuiMieNTo-01.jpg"/>
          <p:cNvPicPr>
            <a:picLocks noChangeAspect="1"/>
          </p:cNvPicPr>
          <p:nvPr/>
        </p:nvPicPr>
        <p:blipFill>
          <a:blip r:embed="rId3"/>
          <a:srcRect t="70970"/>
          <a:stretch>
            <a:fillRect/>
          </a:stretch>
        </p:blipFill>
        <p:spPr>
          <a:xfrm>
            <a:off x="642910" y="5294855"/>
            <a:ext cx="7607264" cy="156314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00034" y="785794"/>
            <a:ext cx="79603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En abril 2019 se realizaron 9</a:t>
            </a:r>
            <a:r>
              <a:rPr lang="es-EC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adopciones de las cuales 8 fueron nacionales y 1 internacional. 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42911" y="1928802"/>
          <a:ext cx="2714643" cy="3607460"/>
        </p:xfrm>
        <a:graphic>
          <a:graphicData uri="http://schemas.openxmlformats.org/drawingml/2006/table">
            <a:tbl>
              <a:tblPr/>
              <a:tblGrid>
                <a:gridCol w="90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734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NIÑAS, NIÑOS Y ADOLESCENTES ADOPTADOS POR ZONA 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557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abril 2019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90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ZONA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NACIONALES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INTERNACIONALES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578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Z1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578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Z2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578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Z3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578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Z4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578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Z5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578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Z6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578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Z7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578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Z8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578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Z9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156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SUBTOTAL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557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812254"/>
              </p:ext>
            </p:extLst>
          </p:nvPr>
        </p:nvGraphicFramePr>
        <p:xfrm>
          <a:off x="3779912" y="1571612"/>
          <a:ext cx="511256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296889"/>
              </p:ext>
            </p:extLst>
          </p:nvPr>
        </p:nvGraphicFramePr>
        <p:xfrm>
          <a:off x="4357686" y="3286124"/>
          <a:ext cx="400052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282471"/>
            <a:ext cx="7365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niñas, niños y adolescentes se encuentran en aptitud legal para ser adoptados*:</a:t>
            </a:r>
          </a:p>
        </p:txBody>
      </p:sp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graphicFrame>
        <p:nvGraphicFramePr>
          <p:cNvPr id="6" name="Tabla 11"/>
          <p:cNvGraphicFramePr>
            <a:graphicFrameLocks noGrp="1"/>
          </p:cNvGraphicFramePr>
          <p:nvPr/>
        </p:nvGraphicFramePr>
        <p:xfrm>
          <a:off x="2962403" y="2924945"/>
          <a:ext cx="1040828" cy="3576389"/>
        </p:xfrm>
        <a:graphic>
          <a:graphicData uri="http://schemas.openxmlformats.org/drawingml/2006/table">
            <a:tbl>
              <a:tblPr/>
              <a:tblGrid>
                <a:gridCol w="104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97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NNA con declaratoria de adoptabilidad por 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1472" y="1928802"/>
            <a:ext cx="1268825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Book Antiqua" pitchFamily="18" charset="0"/>
                <a:cs typeface="Arial" pitchFamily="34" charset="0"/>
              </a:rPr>
              <a:t>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Book Antiqu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62981" y="2603920"/>
            <a:ext cx="1780428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68301" y="4846199"/>
            <a:ext cx="1714512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étnico: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09" b="38954"/>
          <a:stretch/>
        </p:blipFill>
        <p:spPr bwMode="auto">
          <a:xfrm>
            <a:off x="4847105" y="2951277"/>
            <a:ext cx="2643206" cy="6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errar llave"/>
          <p:cNvSpPr/>
          <p:nvPr/>
        </p:nvSpPr>
        <p:spPr>
          <a:xfrm>
            <a:off x="7500958" y="1643050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sp>
        <p:nvSpPr>
          <p:cNvPr id="12" name="11 Rectángulo"/>
          <p:cNvSpPr/>
          <p:nvPr/>
        </p:nvSpPr>
        <p:spPr>
          <a:xfrm>
            <a:off x="7838401" y="4127849"/>
            <a:ext cx="1162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NNA con declaratoria de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adoptabilidad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concedida.</a:t>
            </a:r>
          </a:p>
        </p:txBody>
      </p:sp>
      <p:sp>
        <p:nvSpPr>
          <p:cNvPr id="13" name="Rectángulo 5"/>
          <p:cNvSpPr/>
          <p:nvPr/>
        </p:nvSpPr>
        <p:spPr>
          <a:xfrm>
            <a:off x="7992827" y="3681715"/>
            <a:ext cx="651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graphicFrame>
        <p:nvGraphicFramePr>
          <p:cNvPr id="14" name="Tabla 7"/>
          <p:cNvGraphicFramePr>
            <a:graphicFrameLocks noGrp="1"/>
          </p:cNvGraphicFramePr>
          <p:nvPr/>
        </p:nvGraphicFramePr>
        <p:xfrm>
          <a:off x="4395544" y="3623075"/>
          <a:ext cx="3208376" cy="107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45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0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4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5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9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 – 15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Más de 16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8"/>
          <p:cNvGraphicFramePr>
            <a:graphicFrameLocks noGrp="1"/>
          </p:cNvGraphicFramePr>
          <p:nvPr/>
        </p:nvGraphicFramePr>
        <p:xfrm>
          <a:off x="4271967" y="5603913"/>
          <a:ext cx="3331953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633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Mestizo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Afro-ecuatoriano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Indígena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Montubio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86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r="50578" b="39268"/>
          <a:stretch/>
        </p:blipFill>
        <p:spPr bwMode="auto">
          <a:xfrm>
            <a:off x="5689105" y="4886629"/>
            <a:ext cx="1165462" cy="7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71472" y="3071810"/>
            <a:ext cx="178042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643050"/>
            <a:ext cx="547006" cy="9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499856" cy="7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a 4"/>
          <p:cNvGraphicFramePr>
            <a:graphicFrameLocks noGrp="1"/>
          </p:cNvGraphicFramePr>
          <p:nvPr/>
        </p:nvGraphicFramePr>
        <p:xfrm>
          <a:off x="2994387" y="1719591"/>
          <a:ext cx="2332946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Género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Masculino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Generó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Femenino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571472" y="784806"/>
            <a:ext cx="5070770" cy="4320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C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 niñas, niños y adolescentes con declaratoria de adoptabilidad - 2019</a:t>
            </a:r>
          </a:p>
        </p:txBody>
      </p:sp>
      <p:graphicFrame>
        <p:nvGraphicFramePr>
          <p:cNvPr id="23" name="2 Gráfico"/>
          <p:cNvGraphicFramePr>
            <a:graphicFrameLocks/>
          </p:cNvGraphicFramePr>
          <p:nvPr/>
        </p:nvGraphicFramePr>
        <p:xfrm>
          <a:off x="0" y="3455133"/>
          <a:ext cx="2896118" cy="33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71472" y="6650142"/>
            <a:ext cx="6715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*Dato actualizado a octubre de 2018, en virtud de la transferencia de competencias de información y seguimiento a la DSPE.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30755" y="2437351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49%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550959" y="2448865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51%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589797" y="476293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642242" y="4786573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30%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576062" y="4776140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64%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712474" y="6427887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78%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421710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12%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238677" y="646059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10%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012422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15897" y="764704"/>
            <a:ext cx="6840760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Por pertenencia a un grupo de hermanos: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56211" y="3086581"/>
            <a:ext cx="5332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Book Antiqua" pitchFamily="18" charset="0"/>
              </a:rPr>
              <a:t>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4477"/>
            <a:ext cx="2266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errar llave"/>
          <p:cNvSpPr/>
          <p:nvPr/>
        </p:nvSpPr>
        <p:spPr>
          <a:xfrm>
            <a:off x="6522209" y="889723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904621" y="4194577"/>
            <a:ext cx="1980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itchFamily="34" charset="0"/>
                <a:cs typeface="Arial" pitchFamily="34" charset="0"/>
              </a:rPr>
              <a:t>NNA con declaratoria de adoptabilidad concedida</a:t>
            </a:r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79711" y="2184540"/>
          <a:ext cx="3497691" cy="89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280"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Grupo de  Hermanos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Solos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Se desconoce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89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133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83569" y="4623471"/>
          <a:ext cx="5872870" cy="1310640"/>
        </p:xfrm>
        <a:graphic>
          <a:graphicData uri="http://schemas.openxmlformats.org/drawingml/2006/table">
            <a:tbl>
              <a:tblPr firstRow="1" bandRow="1"/>
              <a:tblGrid>
                <a:gridCol w="70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Sanos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Alguna Discapacidad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Enfermedad que Requiere Cuidado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Requiere Valoración o está en Exámenes para Determinar Salud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146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33" y="3778494"/>
            <a:ext cx="632793" cy="83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56341"/>
            <a:ext cx="1482969" cy="85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" y="3583727"/>
            <a:ext cx="646094" cy="9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6098">
            <a:off x="4813648" y="3772028"/>
            <a:ext cx="520085" cy="57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62" y="1287745"/>
            <a:ext cx="852248" cy="85224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991112" y="2763046"/>
            <a:ext cx="155042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372667" y="3079664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59%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501455" y="3089670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34%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57815" y="3074686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7%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40589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65%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465762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22%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790768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9%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370227" y="6025723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49836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00034" y="928670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81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 (CAF) a abril de 2019, de las cuales : </a:t>
            </a:r>
          </a:p>
        </p:txBody>
      </p:sp>
      <p:sp>
        <p:nvSpPr>
          <p:cNvPr id="2" name="1 Flecha derecha"/>
          <p:cNvSpPr/>
          <p:nvPr/>
        </p:nvSpPr>
        <p:spPr>
          <a:xfrm rot="10800000">
            <a:off x="5728688" y="2780928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2632344" y="2735209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11 Imagen" descr="Hombre sola 1-01.png"/>
          <p:cNvPicPr>
            <a:picLocks noChangeAspect="1"/>
          </p:cNvPicPr>
          <p:nvPr/>
        </p:nvPicPr>
        <p:blipFill>
          <a:blip r:embed="rId3" cstate="print"/>
          <a:srcRect l="37500" t="25688" r="49219" b="27898"/>
          <a:stretch>
            <a:fillRect/>
          </a:stretch>
        </p:blipFill>
        <p:spPr>
          <a:xfrm>
            <a:off x="2000232" y="1592624"/>
            <a:ext cx="714380" cy="1764938"/>
          </a:xfrm>
          <a:prstGeom prst="rect">
            <a:avLst/>
          </a:prstGeom>
        </p:spPr>
      </p:pic>
      <p:pic>
        <p:nvPicPr>
          <p:cNvPr id="15" name="14 Imagen" descr="mujer-01.png"/>
          <p:cNvPicPr>
            <a:picLocks noChangeAspect="1"/>
          </p:cNvPicPr>
          <p:nvPr/>
        </p:nvPicPr>
        <p:blipFill>
          <a:blip r:embed="rId4" cstate="print"/>
          <a:srcRect l="39844" t="12427" r="40625" b="10216"/>
          <a:stretch>
            <a:fillRect/>
          </a:stretch>
        </p:blipFill>
        <p:spPr>
          <a:xfrm>
            <a:off x="6286512" y="1571612"/>
            <a:ext cx="637839" cy="1785950"/>
          </a:xfrm>
          <a:prstGeom prst="rect">
            <a:avLst/>
          </a:prstGeom>
        </p:spPr>
      </p:pic>
      <p:pic>
        <p:nvPicPr>
          <p:cNvPr id="19" name="18 Imagen" descr="Hombre pareja 1-01.png"/>
          <p:cNvPicPr>
            <a:picLocks noChangeAspect="1"/>
          </p:cNvPicPr>
          <p:nvPr/>
        </p:nvPicPr>
        <p:blipFill>
          <a:blip r:embed="rId5" cstate="print"/>
          <a:srcRect l="35937" t="9111" r="37500" b="9111"/>
          <a:stretch>
            <a:fillRect/>
          </a:stretch>
        </p:blipFill>
        <p:spPr>
          <a:xfrm>
            <a:off x="6715140" y="1491772"/>
            <a:ext cx="857256" cy="1865790"/>
          </a:xfrm>
          <a:prstGeom prst="rect">
            <a:avLst/>
          </a:prstGeom>
        </p:spPr>
      </p:pic>
      <p:graphicFrame>
        <p:nvGraphicFramePr>
          <p:cNvPr id="1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200929"/>
              </p:ext>
            </p:extLst>
          </p:nvPr>
        </p:nvGraphicFramePr>
        <p:xfrm>
          <a:off x="2857488" y="1714488"/>
          <a:ext cx="3000396" cy="19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955909"/>
              </p:ext>
            </p:extLst>
          </p:nvPr>
        </p:nvGraphicFramePr>
        <p:xfrm>
          <a:off x="285720" y="36433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210050"/>
              </p:ext>
            </p:extLst>
          </p:nvPr>
        </p:nvGraphicFramePr>
        <p:xfrm>
          <a:off x="4500562" y="3643314"/>
          <a:ext cx="435771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34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920712" y="3086650"/>
            <a:ext cx="1156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05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Familiar, a abril 2019.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4663710" y="1844824"/>
            <a:ext cx="305149" cy="31558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errar llave"/>
          <p:cNvSpPr/>
          <p:nvPr/>
        </p:nvSpPr>
        <p:spPr>
          <a:xfrm rot="10800000">
            <a:off x="5958153" y="1844824"/>
            <a:ext cx="348038" cy="4464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214950"/>
            <a:ext cx="642942" cy="4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5428169" y="2621495"/>
            <a:ext cx="45719" cy="47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418" y="1868775"/>
            <a:ext cx="1235051" cy="8846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02367" y="1913609"/>
            <a:ext cx="7549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81</a:t>
            </a: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1303695"/>
            <a:ext cx="749242" cy="62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3429000"/>
            <a:ext cx="504906" cy="46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33 Imagen" descr="Niño1 letraA-01.png"/>
          <p:cNvPicPr>
            <a:picLocks noChangeAspect="1"/>
          </p:cNvPicPr>
          <p:nvPr/>
        </p:nvPicPr>
        <p:blipFill>
          <a:blip r:embed="rId7" cstate="print"/>
          <a:srcRect l="29372" t="27083" r="29371" b="44792"/>
          <a:stretch>
            <a:fillRect/>
          </a:stretch>
        </p:blipFill>
        <p:spPr>
          <a:xfrm>
            <a:off x="8072462" y="3357562"/>
            <a:ext cx="666755" cy="642942"/>
          </a:xfrm>
          <a:prstGeom prst="rect">
            <a:avLst/>
          </a:prstGeom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86" y="1766562"/>
            <a:ext cx="284456" cy="4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56" y="1631721"/>
            <a:ext cx="349009" cy="6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31" y="1599273"/>
            <a:ext cx="478438" cy="75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29" y="1428736"/>
            <a:ext cx="514628" cy="9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500174"/>
            <a:ext cx="704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49" y="3509610"/>
            <a:ext cx="655396" cy="9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0" y="3232747"/>
            <a:ext cx="713644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831735"/>
              </p:ext>
            </p:extLst>
          </p:nvPr>
        </p:nvGraphicFramePr>
        <p:xfrm>
          <a:off x="6165843" y="1014805"/>
          <a:ext cx="2992292" cy="225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107045"/>
              </p:ext>
            </p:extLst>
          </p:nvPr>
        </p:nvGraphicFramePr>
        <p:xfrm>
          <a:off x="6072134" y="3000372"/>
          <a:ext cx="307186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5000636"/>
            <a:ext cx="587990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399018"/>
              </p:ext>
            </p:extLst>
          </p:nvPr>
        </p:nvGraphicFramePr>
        <p:xfrm>
          <a:off x="116965" y="397483"/>
          <a:ext cx="428628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950852"/>
              </p:ext>
            </p:extLst>
          </p:nvPr>
        </p:nvGraphicFramePr>
        <p:xfrm>
          <a:off x="222386" y="2826907"/>
          <a:ext cx="4214841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517942"/>
              </p:ext>
            </p:extLst>
          </p:nvPr>
        </p:nvGraphicFramePr>
        <p:xfrm>
          <a:off x="6000760" y="4786322"/>
          <a:ext cx="3000396" cy="197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8EC80DD-FA52-475C-9ABA-9B763A3F1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93346"/>
              </p:ext>
            </p:extLst>
          </p:nvPr>
        </p:nvGraphicFramePr>
        <p:xfrm>
          <a:off x="-5102" y="5258258"/>
          <a:ext cx="5004040" cy="1599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936">
                  <a:extLst>
                    <a:ext uri="{9D8B030D-6E8A-4147-A177-3AD203B41FA5}">
                      <a16:colId xmlns:a16="http://schemas.microsoft.com/office/drawing/2014/main" val="3141261998"/>
                    </a:ext>
                  </a:extLst>
                </a:gridCol>
                <a:gridCol w="1304332">
                  <a:extLst>
                    <a:ext uri="{9D8B030D-6E8A-4147-A177-3AD203B41FA5}">
                      <a16:colId xmlns:a16="http://schemas.microsoft.com/office/drawing/2014/main" val="2902605997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4287563760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1471477569"/>
                    </a:ext>
                  </a:extLst>
                </a:gridCol>
              </a:tblGrid>
              <a:tr h="261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Elaborado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Revisado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Aprobado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</a:rPr>
                        <a:t>Validado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442444"/>
                  </a:ext>
                </a:extLst>
              </a:tr>
              <a:tr h="1278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Nicolás Carranza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Analista Nacional de  Adopciones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Patricia Sevillano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Especialista Nacional de Adopciones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Indira </a:t>
                      </a:r>
                      <a:r>
                        <a:rPr lang="es-EC" sz="1100" dirty="0" err="1">
                          <a:effectLst/>
                        </a:rPr>
                        <a:t>Urgilés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Directora Nacional de Adopciones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Juan Carlos </a:t>
                      </a:r>
                      <a:r>
                        <a:rPr lang="es-EC" sz="1100" dirty="0" err="1">
                          <a:effectLst/>
                        </a:rPr>
                        <a:t>Coellar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Subsecretario de Protección Especial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0227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7386</TotalTime>
  <Words>855</Words>
  <Application>Microsoft Office PowerPoint</Application>
  <PresentationFormat>Presentación en pantalla (4:3)</PresentationFormat>
  <Paragraphs>445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cesar.carranza</dc:creator>
  <cp:lastModifiedBy>Indira Nicole Urgiles Encalada</cp:lastModifiedBy>
  <cp:revision>185</cp:revision>
  <dcterms:created xsi:type="dcterms:W3CDTF">2018-11-06T22:16:35Z</dcterms:created>
  <dcterms:modified xsi:type="dcterms:W3CDTF">2019-10-22T16:09:07Z</dcterms:modified>
</cp:coreProperties>
</file>